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0"/>
  </p:notesMasterIdLst>
  <p:sldIdLst>
    <p:sldId id="256" r:id="rId5"/>
    <p:sldId id="257" r:id="rId6"/>
    <p:sldId id="258" r:id="rId7"/>
    <p:sldId id="270" r:id="rId8"/>
    <p:sldId id="271" r:id="rId9"/>
    <p:sldId id="272" r:id="rId10"/>
    <p:sldId id="276" r:id="rId11"/>
    <p:sldId id="275" r:id="rId12"/>
    <p:sldId id="274" r:id="rId13"/>
    <p:sldId id="264" r:id="rId14"/>
    <p:sldId id="265" r:id="rId15"/>
    <p:sldId id="273" r:id="rId16"/>
    <p:sldId id="267" r:id="rId17"/>
    <p:sldId id="268" r:id="rId18"/>
    <p:sldId id="269" r:id="rId19"/>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Century Gothic" panose="020B0502020202020204" pitchFamily="34" charset="0"/>
      <p:regular r:id="rId25"/>
      <p:bold r:id="rId26"/>
      <p:italic r:id="rId27"/>
      <p:boldItalic r:id="rId28"/>
    </p:embeddedFont>
    <p:embeddedFont>
      <p:font typeface="Cooper Black" panose="0208090404030B020404" pitchFamily="18" charset="0"/>
      <p:regular r:id="rId29"/>
    </p:embeddedFont>
  </p:embeddedFontLst>
  <p:custDataLst>
    <p:tags r:id="rId30"/>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1"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949" autoAdjust="0"/>
  </p:normalViewPr>
  <p:slideViewPr>
    <p:cSldViewPr snapToGrid="0">
      <p:cViewPr varScale="1">
        <p:scale>
          <a:sx n="91" d="100"/>
          <a:sy n="91" d="100"/>
        </p:scale>
        <p:origin x="131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6.xml"/><Relationship Id="rId19" Type="http://schemas.openxmlformats.org/officeDocument/2006/relationships/slide" Target="slides/slide15.xml"/><Relationship Id="rId31" Type="http://customschemas.google.com/relationships/presentationmetadata" Target="meta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tags" Target="tags/tag1.xml"/><Relationship Id="rId35" Type="http://schemas.openxmlformats.org/officeDocument/2006/relationships/tableStyles" Target="tableStyles.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code of this unit test shows how assert throws can be used to test how a program handles illegal input</a:t>
            </a:r>
          </a:p>
        </p:txBody>
      </p:sp>
    </p:spTree>
    <p:extLst>
      <p:ext uri="{BB962C8B-B14F-4D97-AF65-F5344CB8AC3E}">
        <p14:creationId xmlns:p14="http://schemas.microsoft.com/office/powerpoint/2010/main" val="1173208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Unit Test displays how efficient Unit Tests can be for testing the vulnerabilities regarding user input. </a:t>
            </a:r>
          </a:p>
        </p:txBody>
      </p:sp>
    </p:spTree>
    <p:extLst>
      <p:ext uri="{BB962C8B-B14F-4D97-AF65-F5344CB8AC3E}">
        <p14:creationId xmlns:p14="http://schemas.microsoft.com/office/powerpoint/2010/main" val="301925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3.png"/><Relationship Id="rId2" Type="http://schemas.microsoft.com/office/2007/relationships/media" Target="../media/media10.m4a"/><Relationship Id="rId1" Type="http://schemas.openxmlformats.org/officeDocument/2006/relationships/tags" Target="../tags/tag5.xml"/><Relationship Id="rId6" Type="http://schemas.openxmlformats.org/officeDocument/2006/relationships/image" Target="../media/image8.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Jacqueline Woods</a:t>
            </a:r>
            <a:endParaRPr dirty="0"/>
          </a:p>
          <a:p>
            <a:pPr marL="0" lvl="0" indent="0" algn="l" rtl="0">
              <a:lnSpc>
                <a:spcPct val="70000"/>
              </a:lnSpc>
              <a:spcBef>
                <a:spcPts val="1000"/>
              </a:spcBef>
              <a:spcAft>
                <a:spcPts val="0"/>
              </a:spcAft>
              <a:buClr>
                <a:schemeClr val="lt1"/>
              </a:buClr>
              <a:buSzPts val="1850"/>
              <a:buNone/>
            </a:pPr>
            <a:endParaRPr sz="1850" i="1" dirty="0"/>
          </a:p>
          <a:p>
            <a:pPr marL="0" lvl="0" indent="0" algn="l" rtl="0">
              <a:lnSpc>
                <a:spcPct val="70000"/>
              </a:lnSpc>
              <a:spcBef>
                <a:spcPts val="1000"/>
              </a:spcBef>
              <a:spcAft>
                <a:spcPts val="0"/>
              </a:spcAft>
              <a:buSzPts val="1850"/>
              <a:buNone/>
            </a:pPr>
            <a:endParaRPr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5" name="Audio 4">
            <a:hlinkClick r:id="" action="ppaction://media"/>
            <a:extLst>
              <a:ext uri="{FF2B5EF4-FFF2-40B4-BE49-F238E27FC236}">
                <a16:creationId xmlns:a16="http://schemas.microsoft.com/office/drawing/2014/main" id="{497523A3-B37D-4A6A-B145-5D60732A3CB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366"/>
    </mc:Choice>
    <mc:Fallback>
      <p:transition spd="slow" advTm="23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title="DevSec Ops Toolchain Diagram"/>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56FBAB3-B5CD-4F9B-B298-EB98F1D8CCB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531"/>
    </mc:Choice>
    <mc:Fallback>
      <p:transition spd="slow" advTm="16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3360075" y="0"/>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221325" y="1039091"/>
            <a:ext cx="11749349" cy="5550659"/>
          </a:xfrm>
          <a:prstGeom prst="rect">
            <a:avLst/>
          </a:prstGeom>
          <a:noFill/>
          <a:ln>
            <a:noFill/>
          </a:ln>
        </p:spPr>
        <p:txBody>
          <a:bodyPr spcFirstLastPara="1" wrap="square" lIns="91425" tIns="45700" rIns="91425" bIns="45700" anchor="t" anchorCtr="0">
            <a:noAutofit/>
          </a:bodyPr>
          <a:lstStyle/>
          <a:p>
            <a:pPr algn="ctr">
              <a:lnSpc>
                <a:spcPct val="150000"/>
              </a:lnSpc>
              <a:spcBef>
                <a:spcPts val="0"/>
              </a:spcBef>
              <a:buClr>
                <a:schemeClr val="accent2">
                  <a:lumMod val="60000"/>
                  <a:lumOff val="40000"/>
                </a:schemeClr>
              </a:buClr>
              <a:buFont typeface="Wingdings" panose="05000000000000000000" pitchFamily="2" charset="2"/>
              <a:buChar char="ü"/>
            </a:pPr>
            <a:r>
              <a:rPr lang="en-US" sz="2400" b="1" dirty="0">
                <a:solidFill>
                  <a:schemeClr val="accent6">
                    <a:lumMod val="60000"/>
                    <a:lumOff val="40000"/>
                  </a:schemeClr>
                </a:solidFill>
                <a:effectLst/>
                <a:latin typeface="Calibri" panose="020F0502020204030204" pitchFamily="34" charset="0"/>
                <a:ea typeface="Calibri" panose="020F0502020204030204" pitchFamily="34" charset="0"/>
              </a:rPr>
              <a:t>Some of the tools that will be used include: </a:t>
            </a:r>
            <a:r>
              <a:rPr lang="en-US" sz="2400" b="1" u="sng" dirty="0">
                <a:solidFill>
                  <a:schemeClr val="accent6">
                    <a:lumMod val="60000"/>
                    <a:lumOff val="40000"/>
                  </a:schemeClr>
                </a:solidFill>
                <a:effectLst/>
                <a:latin typeface="Calibri" panose="020F0502020204030204" pitchFamily="34" charset="0"/>
                <a:ea typeface="Calibri" panose="020F0502020204030204" pitchFamily="34" charset="0"/>
              </a:rPr>
              <a:t>CPP Check, Jet Brain’s IntelliJ IDE automated debugging tools, Unit Tests, CPP Check, built-in tools within Visual Studios, PVS Studios, SQL Inject Me, and SQL Inject Me.</a:t>
            </a:r>
          </a:p>
          <a:p>
            <a:pPr algn="ctr">
              <a:lnSpc>
                <a:spcPct val="150000"/>
              </a:lnSpc>
              <a:spcBef>
                <a:spcPts val="0"/>
              </a:spcBef>
              <a:buClr>
                <a:schemeClr val="accent2">
                  <a:lumMod val="60000"/>
                  <a:lumOff val="40000"/>
                </a:schemeClr>
              </a:buClr>
              <a:buFont typeface="Wingdings" panose="05000000000000000000" pitchFamily="2" charset="2"/>
              <a:buChar char="ü"/>
            </a:pPr>
            <a:r>
              <a:rPr lang="en-US" sz="2400" b="1" dirty="0">
                <a:solidFill>
                  <a:schemeClr val="accent6">
                    <a:lumMod val="60000"/>
                    <a:lumOff val="40000"/>
                  </a:schemeClr>
                </a:solidFill>
                <a:effectLst/>
                <a:latin typeface="Calibri" panose="020F0502020204030204" pitchFamily="34" charset="0"/>
                <a:ea typeface="Calibri" panose="020F0502020204030204" pitchFamily="34" charset="0"/>
              </a:rPr>
              <a:t>Dev Ops also stresses the importance of following compiler warnings, and code that disables compiler warnings will not be tolerated unless the developer has received written permission . </a:t>
            </a:r>
            <a:endParaRPr lang="en-US" sz="2400" b="1" dirty="0">
              <a:solidFill>
                <a:schemeClr val="accent6">
                  <a:lumMod val="60000"/>
                  <a:lumOff val="40000"/>
                </a:schemeClr>
              </a:solidFill>
              <a:latin typeface="Calibri" panose="020F0502020204030204" pitchFamily="34" charset="0"/>
              <a:ea typeface="Calibri" panose="020F0502020204030204" pitchFamily="34" charset="0"/>
            </a:endParaRPr>
          </a:p>
          <a:p>
            <a:pPr algn="ctr">
              <a:lnSpc>
                <a:spcPct val="150000"/>
              </a:lnSpc>
              <a:spcBef>
                <a:spcPts val="0"/>
              </a:spcBef>
              <a:buClr>
                <a:schemeClr val="accent2">
                  <a:lumMod val="60000"/>
                  <a:lumOff val="40000"/>
                </a:schemeClr>
              </a:buClr>
              <a:buFont typeface="Wingdings" panose="05000000000000000000" pitchFamily="2" charset="2"/>
              <a:buChar char="ü"/>
            </a:pPr>
            <a:r>
              <a:rPr lang="en-US" sz="2400" b="1" dirty="0">
                <a:solidFill>
                  <a:schemeClr val="accent6">
                    <a:lumMod val="60000"/>
                    <a:lumOff val="40000"/>
                  </a:schemeClr>
                </a:solidFill>
                <a:effectLst/>
                <a:latin typeface="Calibri" panose="020F0502020204030204" pitchFamily="34" charset="0"/>
                <a:ea typeface="Calibri" panose="020F0502020204030204" pitchFamily="34" charset="0"/>
              </a:rPr>
              <a:t> SQL injection tools will be used in the building and testing phases as well as during the Monitor and Health Check Phases. </a:t>
            </a:r>
          </a:p>
          <a:p>
            <a:pPr algn="ctr">
              <a:lnSpc>
                <a:spcPct val="150000"/>
              </a:lnSpc>
              <a:spcBef>
                <a:spcPts val="0"/>
              </a:spcBef>
              <a:buClr>
                <a:schemeClr val="accent2">
                  <a:lumMod val="60000"/>
                  <a:lumOff val="40000"/>
                </a:schemeClr>
              </a:buClr>
              <a:buFont typeface="Wingdings" panose="05000000000000000000" pitchFamily="2" charset="2"/>
              <a:buChar char="ü"/>
            </a:pPr>
            <a:r>
              <a:rPr lang="en-US" sz="2400" b="1" dirty="0">
                <a:solidFill>
                  <a:schemeClr val="accent6">
                    <a:lumMod val="60000"/>
                    <a:lumOff val="40000"/>
                  </a:schemeClr>
                </a:solidFill>
                <a:effectLst/>
                <a:latin typeface="Calibri" panose="020F0502020204030204" pitchFamily="34" charset="0"/>
                <a:ea typeface="Calibri" panose="020F0502020204030204" pitchFamily="34" charset="0"/>
              </a:rPr>
              <a:t>Creating secure and sound code is of the utmost importance here at Dev Ops and developing code that “cuts-corners” or is insecure. </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39CFFEAF-E477-4124-90C0-87D30BD277D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8345"/>
    </mc:Choice>
    <mc:Fallback>
      <p:transition spd="slow" advTm="483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05539-36AE-446D-A201-E72D41F2D11B}"/>
              </a:ext>
            </a:extLst>
          </p:cNvPr>
          <p:cNvSpPr>
            <a:spLocks noGrp="1"/>
          </p:cNvSpPr>
          <p:nvPr>
            <p:ph type="title"/>
          </p:nvPr>
        </p:nvSpPr>
        <p:spPr>
          <a:xfrm>
            <a:off x="3581400" y="-83127"/>
            <a:ext cx="8610600" cy="1293028"/>
          </a:xfrm>
        </p:spPr>
        <p:txBody>
          <a:bodyPr/>
          <a:lstStyle/>
          <a:p>
            <a:r>
              <a:rPr lang="en-US" dirty="0"/>
              <a:t>RISKS AND BENEFITS</a:t>
            </a:r>
          </a:p>
        </p:txBody>
      </p:sp>
      <p:graphicFrame>
        <p:nvGraphicFramePr>
          <p:cNvPr id="3" name="Table 3">
            <a:extLst>
              <a:ext uri="{FF2B5EF4-FFF2-40B4-BE49-F238E27FC236}">
                <a16:creationId xmlns:a16="http://schemas.microsoft.com/office/drawing/2014/main" id="{6E14FF0E-994F-4955-A914-B88A6D62A67B}"/>
              </a:ext>
            </a:extLst>
          </p:cNvPr>
          <p:cNvGraphicFramePr>
            <a:graphicFrameLocks noGrp="1"/>
          </p:cNvGraphicFramePr>
          <p:nvPr>
            <p:extLst>
              <p:ext uri="{D42A27DB-BD31-4B8C-83A1-F6EECF244321}">
                <p14:modId xmlns:p14="http://schemas.microsoft.com/office/powerpoint/2010/main" val="3373954361"/>
              </p:ext>
            </p:extLst>
          </p:nvPr>
        </p:nvGraphicFramePr>
        <p:xfrm>
          <a:off x="166255" y="914400"/>
          <a:ext cx="11783290" cy="5943600"/>
        </p:xfrm>
        <a:graphic>
          <a:graphicData uri="http://schemas.openxmlformats.org/drawingml/2006/table">
            <a:tbl>
              <a:tblPr firstRow="1" bandRow="1">
                <a:tableStyleId>{802198C4-3087-4945-87E3-76CBB3509B7E}</a:tableStyleId>
              </a:tblPr>
              <a:tblGrid>
                <a:gridCol w="3791540">
                  <a:extLst>
                    <a:ext uri="{9D8B030D-6E8A-4147-A177-3AD203B41FA5}">
                      <a16:colId xmlns:a16="http://schemas.microsoft.com/office/drawing/2014/main" val="4267486906"/>
                    </a:ext>
                  </a:extLst>
                </a:gridCol>
                <a:gridCol w="3995875">
                  <a:extLst>
                    <a:ext uri="{9D8B030D-6E8A-4147-A177-3AD203B41FA5}">
                      <a16:colId xmlns:a16="http://schemas.microsoft.com/office/drawing/2014/main" val="3785338671"/>
                    </a:ext>
                  </a:extLst>
                </a:gridCol>
                <a:gridCol w="3995875">
                  <a:extLst>
                    <a:ext uri="{9D8B030D-6E8A-4147-A177-3AD203B41FA5}">
                      <a16:colId xmlns:a16="http://schemas.microsoft.com/office/drawing/2014/main" val="1674849212"/>
                    </a:ext>
                  </a:extLst>
                </a:gridCol>
              </a:tblGrid>
              <a:tr h="587181">
                <a:tc>
                  <a:txBody>
                    <a:bodyPr/>
                    <a:lstStyle/>
                    <a:p>
                      <a:pPr algn="ctr"/>
                      <a:r>
                        <a:rPr lang="en-US" sz="3200" b="1" dirty="0">
                          <a:solidFill>
                            <a:srgbClr val="FF0000"/>
                          </a:solidFill>
                        </a:rPr>
                        <a:t>Threat</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tc>
                  <a:txBody>
                    <a:bodyPr/>
                    <a:lstStyle/>
                    <a:p>
                      <a:pPr algn="ctr"/>
                      <a:r>
                        <a:rPr lang="en-US" sz="3200" b="1" dirty="0">
                          <a:solidFill>
                            <a:srgbClr val="92D050"/>
                          </a:solidFill>
                        </a:rPr>
                        <a:t>Benefit</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tc>
                  <a:txBody>
                    <a:bodyPr/>
                    <a:lstStyle/>
                    <a:p>
                      <a:pPr algn="ctr"/>
                      <a:r>
                        <a:rPr lang="en-US" sz="3200" b="1" dirty="0">
                          <a:solidFill>
                            <a:srgbClr val="FFFF00"/>
                          </a:solidFill>
                        </a:rPr>
                        <a:t>Risk</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extLst>
                  <a:ext uri="{0D108BD9-81ED-4DB2-BD59-A6C34878D82A}">
                    <a16:rowId xmlns:a16="http://schemas.microsoft.com/office/drawing/2014/main" val="2843628319"/>
                  </a:ext>
                </a:extLst>
              </a:tr>
              <a:tr h="1637922">
                <a:tc>
                  <a:txBody>
                    <a:bodyPr/>
                    <a:lstStyle/>
                    <a:p>
                      <a:r>
                        <a:rPr lang="en-US" sz="2800" b="1" dirty="0">
                          <a:solidFill>
                            <a:srgbClr val="FF0000"/>
                          </a:solidFill>
                        </a:rPr>
                        <a:t>SQL Injection Attack</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tc>
                  <a:txBody>
                    <a:bodyPr/>
                    <a:lstStyle/>
                    <a:p>
                      <a:r>
                        <a:rPr lang="en-US" sz="1800" b="1" dirty="0">
                          <a:solidFill>
                            <a:srgbClr val="92D050"/>
                          </a:solidFill>
                        </a:rPr>
                        <a:t>Secure database. </a:t>
                      </a:r>
                    </a:p>
                    <a:p>
                      <a:r>
                        <a:rPr lang="en-US" sz="1800" b="1" dirty="0">
                          <a:solidFill>
                            <a:srgbClr val="92D050"/>
                          </a:solidFill>
                        </a:rPr>
                        <a:t>Prevents potential consequences of an SQL Injection Attack. </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tc>
                  <a:txBody>
                    <a:bodyPr/>
                    <a:lstStyle/>
                    <a:p>
                      <a:r>
                        <a:rPr lang="en-US" sz="2000" b="1" dirty="0">
                          <a:solidFill>
                            <a:srgbClr val="FFFF00"/>
                          </a:solidFill>
                        </a:rPr>
                        <a:t>More money is spent on security</a:t>
                      </a:r>
                    </a:p>
                    <a:p>
                      <a:r>
                        <a:rPr lang="en-US" sz="2000" b="1" dirty="0">
                          <a:solidFill>
                            <a:srgbClr val="FFFF00"/>
                          </a:solidFill>
                        </a:rPr>
                        <a:t>Infrastructure changes and consequences of those changes </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extLst>
                  <a:ext uri="{0D108BD9-81ED-4DB2-BD59-A6C34878D82A}">
                    <a16:rowId xmlns:a16="http://schemas.microsoft.com/office/drawing/2014/main" val="1466490777"/>
                  </a:ext>
                </a:extLst>
              </a:tr>
              <a:tr h="1819225">
                <a:tc>
                  <a:txBody>
                    <a:bodyPr/>
                    <a:lstStyle/>
                    <a:p>
                      <a:r>
                        <a:rPr lang="en-US" sz="2800" b="1" dirty="0">
                          <a:solidFill>
                            <a:srgbClr val="FF0000"/>
                          </a:solidFill>
                        </a:rPr>
                        <a:t>Malicious User Access </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tc>
                  <a:txBody>
                    <a:bodyPr/>
                    <a:lstStyle/>
                    <a:p>
                      <a:r>
                        <a:rPr lang="en-US" sz="2000" b="1" dirty="0">
                          <a:solidFill>
                            <a:srgbClr val="92D050"/>
                          </a:solidFill>
                        </a:rPr>
                        <a:t>Secure Network and User Accounts. </a:t>
                      </a:r>
                    </a:p>
                    <a:p>
                      <a:r>
                        <a:rPr lang="en-US" sz="2000" b="1" dirty="0">
                          <a:solidFill>
                            <a:srgbClr val="92D050"/>
                          </a:solidFill>
                        </a:rPr>
                        <a:t>Prevents unwanted backdoors into system. </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tc>
                  <a:txBody>
                    <a:bodyPr/>
                    <a:lstStyle/>
                    <a:p>
                      <a:r>
                        <a:rPr lang="en-US" sz="2000" b="1" dirty="0">
                          <a:solidFill>
                            <a:srgbClr val="FFFF00"/>
                          </a:solidFill>
                        </a:rPr>
                        <a:t>More money and resources is spent on updating existing code  ensuring all user vulnerabilities are secured. </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extLst>
                  <a:ext uri="{0D108BD9-81ED-4DB2-BD59-A6C34878D82A}">
                    <a16:rowId xmlns:a16="http://schemas.microsoft.com/office/drawing/2014/main" val="1441465737"/>
                  </a:ext>
                </a:extLst>
              </a:tr>
              <a:tr h="1899272">
                <a:tc>
                  <a:txBody>
                    <a:bodyPr/>
                    <a:lstStyle/>
                    <a:p>
                      <a:r>
                        <a:rPr lang="en-US" sz="2400" b="1" dirty="0">
                          <a:solidFill>
                            <a:srgbClr val="FF0000"/>
                          </a:solidFill>
                        </a:rPr>
                        <a:t>Improper Coding Protocols</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tc>
                  <a:txBody>
                    <a:bodyPr/>
                    <a:lstStyle/>
                    <a:p>
                      <a:r>
                        <a:rPr lang="en-US" sz="2000" b="1" dirty="0">
                          <a:solidFill>
                            <a:srgbClr val="92D050"/>
                          </a:solidFill>
                        </a:rPr>
                        <a:t>Standardized Coding practices allow for a higher Quality Assurance of Dev Ops Programs and code. </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tc>
                  <a:txBody>
                    <a:bodyPr/>
                    <a:lstStyle/>
                    <a:p>
                      <a:r>
                        <a:rPr lang="en-US" sz="2000" b="1" dirty="0">
                          <a:solidFill>
                            <a:srgbClr val="FFFF00"/>
                          </a:solidFill>
                        </a:rPr>
                        <a:t>Resources used for training and implementation of new coding practices. Resources spent on enforcement of these practices. </a:t>
                      </a:r>
                    </a:p>
                  </a:txBody>
                  <a:tcPr>
                    <a:lnL w="38100" cap="flat" cmpd="sng" algn="ctr">
                      <a:solidFill>
                        <a:srgbClr val="FFFF00"/>
                      </a:solidFill>
                      <a:prstDash val="solid"/>
                      <a:round/>
                      <a:headEnd type="none" w="med" len="med"/>
                      <a:tailEnd type="none" w="med" len="med"/>
                    </a:lnL>
                    <a:lnR w="38100" cap="flat" cmpd="sng" algn="ctr">
                      <a:solidFill>
                        <a:srgbClr val="FFFF00"/>
                      </a:solidFill>
                      <a:prstDash val="solid"/>
                      <a:round/>
                      <a:headEnd type="none" w="med" len="med"/>
                      <a:tailEnd type="none" w="med" len="med"/>
                    </a:lnR>
                    <a:lnT w="38100" cap="flat" cmpd="sng" algn="ctr">
                      <a:solidFill>
                        <a:srgbClr val="FFFF00"/>
                      </a:solidFill>
                      <a:prstDash val="solid"/>
                      <a:round/>
                      <a:headEnd type="none" w="med" len="med"/>
                      <a:tailEnd type="none" w="med" len="med"/>
                    </a:lnT>
                    <a:lnB w="38100" cap="flat" cmpd="sng" algn="ctr">
                      <a:solidFill>
                        <a:srgbClr val="FFFF00"/>
                      </a:solidFill>
                      <a:prstDash val="solid"/>
                      <a:round/>
                      <a:headEnd type="none" w="med" len="med"/>
                      <a:tailEnd type="none" w="med" len="med"/>
                    </a:lnB>
                  </a:tcPr>
                </a:tc>
                <a:extLst>
                  <a:ext uri="{0D108BD9-81ED-4DB2-BD59-A6C34878D82A}">
                    <a16:rowId xmlns:a16="http://schemas.microsoft.com/office/drawing/2014/main" val="3274135499"/>
                  </a:ext>
                </a:extLst>
              </a:tr>
            </a:tbl>
          </a:graphicData>
        </a:graphic>
      </p:graphicFrame>
      <p:pic>
        <p:nvPicPr>
          <p:cNvPr id="4" name="Audio 3">
            <a:hlinkClick r:id="" action="ppaction://media"/>
            <a:extLst>
              <a:ext uri="{FF2B5EF4-FFF2-40B4-BE49-F238E27FC236}">
                <a16:creationId xmlns:a16="http://schemas.microsoft.com/office/drawing/2014/main" id="{DE828D89-13E4-41F4-87A0-950C1E39138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26532547"/>
      </p:ext>
    </p:extLst>
  </p:cSld>
  <p:clrMapOvr>
    <a:masterClrMapping/>
  </p:clrMapOvr>
  <mc:AlternateContent xmlns:mc="http://schemas.openxmlformats.org/markup-compatibility/2006">
    <mc:Choice xmlns:p14="http://schemas.microsoft.com/office/powerpoint/2010/main" Requires="p14">
      <p:transition spd="slow" p14:dur="2000" advTm="60110"/>
    </mc:Choice>
    <mc:Fallback>
      <p:transition spd="slow" advTm="601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3360075" y="374802"/>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394855" y="1392382"/>
            <a:ext cx="11111345" cy="4826303"/>
          </a:xfrm>
          <a:prstGeom prst="rect">
            <a:avLst/>
          </a:prstGeom>
          <a:noFill/>
          <a:ln>
            <a:noFill/>
          </a:ln>
        </p:spPr>
        <p:txBody>
          <a:bodyPr spcFirstLastPara="1" wrap="square" lIns="91425" tIns="45700" rIns="91425" bIns="45700" anchor="t" anchorCtr="0">
            <a:noAutofit/>
          </a:bodyPr>
          <a:lstStyle/>
          <a:p>
            <a:pPr marL="1200150" lvl="2" indent="-285750" algn="l" rtl="0">
              <a:lnSpc>
                <a:spcPct val="200000"/>
              </a:lnSpc>
              <a:spcBef>
                <a:spcPts val="0"/>
              </a:spcBef>
              <a:spcAft>
                <a:spcPts val="0"/>
              </a:spcAft>
              <a:buClr>
                <a:srgbClr val="FFFF00"/>
              </a:buClr>
              <a:buSzPct val="150000"/>
              <a:buFont typeface="Wingdings" panose="05000000000000000000" pitchFamily="2" charset="2"/>
              <a:buChar char="Ø"/>
            </a:pPr>
            <a:r>
              <a:rPr lang="en-US" sz="2400" b="1" dirty="0">
                <a:solidFill>
                  <a:schemeClr val="accent6">
                    <a:lumMod val="60000"/>
                    <a:lumOff val="40000"/>
                  </a:schemeClr>
                </a:solidFill>
              </a:rPr>
              <a:t> A company wide best coding practice, that is accompanied with employee training on these best practices.</a:t>
            </a:r>
          </a:p>
          <a:p>
            <a:pPr marL="1200150" lvl="2" indent="-285750" algn="l" rtl="0">
              <a:lnSpc>
                <a:spcPct val="200000"/>
              </a:lnSpc>
              <a:spcBef>
                <a:spcPts val="0"/>
              </a:spcBef>
              <a:spcAft>
                <a:spcPts val="0"/>
              </a:spcAft>
              <a:buClr>
                <a:srgbClr val="FFFF00"/>
              </a:buClr>
              <a:buSzPct val="150000"/>
              <a:buFont typeface="Wingdings" panose="05000000000000000000" pitchFamily="2" charset="2"/>
              <a:buChar char="Ø"/>
            </a:pPr>
            <a:r>
              <a:rPr lang="en-US" sz="2400" b="1" dirty="0">
                <a:solidFill>
                  <a:schemeClr val="accent6">
                    <a:lumMod val="60000"/>
                    <a:lumOff val="40000"/>
                  </a:schemeClr>
                </a:solidFill>
              </a:rPr>
              <a:t> A Defense in Depth Security program that uses elements of the coding practices along with limiting user access and data encryption</a:t>
            </a:r>
          </a:p>
          <a:p>
            <a:pPr marL="1200150" lvl="2" indent="-285750" algn="l" rtl="0">
              <a:lnSpc>
                <a:spcPct val="200000"/>
              </a:lnSpc>
              <a:spcBef>
                <a:spcPts val="0"/>
              </a:spcBef>
              <a:spcAft>
                <a:spcPts val="0"/>
              </a:spcAft>
              <a:buClr>
                <a:srgbClr val="FFFF00"/>
              </a:buClr>
              <a:buSzPct val="150000"/>
              <a:buFont typeface="Wingdings" panose="05000000000000000000" pitchFamily="2" charset="2"/>
              <a:buChar char="Ø"/>
            </a:pPr>
            <a:r>
              <a:rPr lang="en-US" sz="2400" b="1" dirty="0">
                <a:solidFill>
                  <a:schemeClr val="accent6">
                    <a:lumMod val="60000"/>
                    <a:lumOff val="40000"/>
                  </a:schemeClr>
                </a:solidFill>
              </a:rPr>
              <a:t>Implement Automated Coding Tools to aide Developers write secure and efficient code. </a:t>
            </a:r>
            <a:endParaRPr sz="2400" b="1" dirty="0">
              <a:solidFill>
                <a:schemeClr val="accent6">
                  <a:lumMod val="60000"/>
                  <a:lumOff val="40000"/>
                </a:schemeClr>
              </a:solidFill>
            </a:endParaRP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597F09A-F55C-44C2-BC35-2B6E6955E6A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6567"/>
    </mc:Choice>
    <mc:Fallback>
      <p:transition spd="slow" advTm="265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916774" y="138636"/>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Final Thoughts </a:t>
            </a:r>
            <a:endParaRPr dirty="0"/>
          </a:p>
        </p:txBody>
      </p:sp>
      <p:sp>
        <p:nvSpPr>
          <p:cNvPr id="231" name="Google Shape;231;p13"/>
          <p:cNvSpPr txBox="1">
            <a:spLocks noGrp="1"/>
          </p:cNvSpPr>
          <p:nvPr>
            <p:ph type="body" idx="1"/>
          </p:nvPr>
        </p:nvSpPr>
        <p:spPr>
          <a:xfrm>
            <a:off x="498764" y="1724892"/>
            <a:ext cx="11007436" cy="4493794"/>
          </a:xfrm>
          <a:prstGeom prst="rect">
            <a:avLst/>
          </a:prstGeom>
          <a:noFill/>
          <a:ln>
            <a:noFill/>
          </a:ln>
        </p:spPr>
        <p:txBody>
          <a:bodyPr spcFirstLastPara="1" wrap="square" lIns="91425" tIns="45700" rIns="91425" bIns="45700" anchor="t" anchorCtr="0">
            <a:noAutofit/>
          </a:bodyPr>
          <a:lstStyle/>
          <a:p>
            <a:pPr marL="482600" lvl="0" algn="l" rtl="0">
              <a:lnSpc>
                <a:spcPct val="90000"/>
              </a:lnSpc>
              <a:spcBef>
                <a:spcPts val="1000"/>
              </a:spcBef>
              <a:spcAft>
                <a:spcPts val="0"/>
              </a:spcAft>
              <a:buClr>
                <a:schemeClr val="lt1"/>
              </a:buClr>
              <a:buSzPts val="2200"/>
              <a:buFont typeface="Wingdings" panose="05000000000000000000" pitchFamily="2" charset="2"/>
              <a:buChar char="Ø"/>
            </a:pPr>
            <a:r>
              <a:rPr lang="en-US" sz="2800" b="1" dirty="0">
                <a:solidFill>
                  <a:schemeClr val="accent6">
                    <a:lumMod val="60000"/>
                    <a:lumOff val="40000"/>
                  </a:schemeClr>
                </a:solidFill>
              </a:rPr>
              <a:t>Have All Developers Adopt a Secure Programming Practice</a:t>
            </a:r>
          </a:p>
          <a:p>
            <a:pPr marL="482600" lvl="0" algn="l" rtl="0">
              <a:lnSpc>
                <a:spcPct val="90000"/>
              </a:lnSpc>
              <a:spcBef>
                <a:spcPts val="1000"/>
              </a:spcBef>
              <a:spcAft>
                <a:spcPts val="0"/>
              </a:spcAft>
              <a:buClr>
                <a:schemeClr val="lt1"/>
              </a:buClr>
              <a:buSzPts val="2200"/>
              <a:buFont typeface="Wingdings" panose="05000000000000000000" pitchFamily="2" charset="2"/>
              <a:buChar char="Ø"/>
            </a:pPr>
            <a:r>
              <a:rPr lang="en-US" sz="2800" b="1" dirty="0">
                <a:solidFill>
                  <a:schemeClr val="accent6">
                    <a:lumMod val="60000"/>
                    <a:lumOff val="40000"/>
                  </a:schemeClr>
                </a:solidFill>
              </a:rPr>
              <a:t>Create Clear Code Development Guidelines For Employees To Implement</a:t>
            </a:r>
          </a:p>
          <a:p>
            <a:pPr marL="482600" lvl="0" algn="l" rtl="0">
              <a:lnSpc>
                <a:spcPct val="90000"/>
              </a:lnSpc>
              <a:spcBef>
                <a:spcPts val="1000"/>
              </a:spcBef>
              <a:spcAft>
                <a:spcPts val="0"/>
              </a:spcAft>
              <a:buClr>
                <a:schemeClr val="lt1"/>
              </a:buClr>
              <a:buSzPts val="2200"/>
              <a:buFont typeface="Wingdings" panose="05000000000000000000" pitchFamily="2" charset="2"/>
              <a:buChar char="Ø"/>
            </a:pPr>
            <a:r>
              <a:rPr lang="en-US" sz="2800" b="1" dirty="0">
                <a:solidFill>
                  <a:schemeClr val="accent6">
                    <a:lumMod val="60000"/>
                    <a:lumOff val="40000"/>
                  </a:schemeClr>
                </a:solidFill>
              </a:rPr>
              <a:t>Create programs With An Emphasis On Data Security And Predictable Programming</a:t>
            </a:r>
          </a:p>
          <a:p>
            <a:pPr marL="482600" lvl="0" algn="l" rtl="0">
              <a:lnSpc>
                <a:spcPct val="90000"/>
              </a:lnSpc>
              <a:spcBef>
                <a:spcPts val="1000"/>
              </a:spcBef>
              <a:spcAft>
                <a:spcPts val="0"/>
              </a:spcAft>
              <a:buClr>
                <a:schemeClr val="lt1"/>
              </a:buClr>
              <a:buSzPts val="2200"/>
              <a:buFont typeface="Wingdings" panose="05000000000000000000" pitchFamily="2" charset="2"/>
              <a:buChar char="Ø"/>
            </a:pPr>
            <a:r>
              <a:rPr lang="en-US" sz="2800" b="1" dirty="0">
                <a:solidFill>
                  <a:schemeClr val="accent6">
                    <a:lumMod val="60000"/>
                    <a:lumOff val="40000"/>
                  </a:schemeClr>
                </a:solidFill>
              </a:rPr>
              <a:t>Train Developers and Employees On How To Use Automated Tools Properly</a:t>
            </a:r>
          </a:p>
          <a:p>
            <a:pPr marL="482600" lvl="0" algn="l" rtl="0">
              <a:lnSpc>
                <a:spcPct val="90000"/>
              </a:lnSpc>
              <a:spcBef>
                <a:spcPts val="1000"/>
              </a:spcBef>
              <a:spcAft>
                <a:spcPts val="0"/>
              </a:spcAft>
              <a:buClr>
                <a:schemeClr val="lt1"/>
              </a:buClr>
              <a:buSzPts val="2200"/>
              <a:buFont typeface="Wingdings" panose="05000000000000000000" pitchFamily="2" charset="2"/>
              <a:buChar char="Ø"/>
            </a:pPr>
            <a:r>
              <a:rPr lang="en-US" sz="2800" b="1" dirty="0">
                <a:solidFill>
                  <a:schemeClr val="accent6">
                    <a:lumMod val="60000"/>
                    <a:lumOff val="40000"/>
                  </a:schemeClr>
                </a:solidFill>
              </a:rPr>
              <a:t>Adopt A Policy Where All Programs Must Be Peer Reviewed Before They Are Submitted. </a:t>
            </a:r>
            <a:endParaRPr sz="2800" b="1" dirty="0">
              <a:solidFill>
                <a:schemeClr val="accent6">
                  <a:lumMod val="60000"/>
                  <a:lumOff val="40000"/>
                </a:schemeClr>
              </a:solidFill>
            </a:endParaRPr>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5FD08B1F-ECE7-4672-A2AA-FB27AF341B0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888"/>
    </mc:Choice>
    <mc:Fallback>
      <p:transition spd="slow" advTm="88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3360075" y="18073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8" name="Google Shape;238;p14"/>
          <p:cNvSpPr txBox="1">
            <a:spLocks noGrp="1"/>
          </p:cNvSpPr>
          <p:nvPr>
            <p:ph type="body" idx="1"/>
          </p:nvPr>
        </p:nvSpPr>
        <p:spPr>
          <a:xfrm>
            <a:off x="706974" y="1125415"/>
            <a:ext cx="10781641" cy="5298831"/>
          </a:xfrm>
          <a:prstGeom prst="rect">
            <a:avLst/>
          </a:prstGeom>
          <a:noFill/>
          <a:ln>
            <a:noFill/>
          </a:ln>
        </p:spPr>
        <p:txBody>
          <a:bodyPr spcFirstLastPara="1" wrap="square" lIns="91425" tIns="45700" rIns="91425" bIns="45700" anchor="t" anchorCtr="0">
            <a:normAutofit fontScale="92500" lnSpcReduction="20000"/>
          </a:bodyPr>
          <a:lstStyle/>
          <a:p>
            <a:pPr marL="228600" indent="-228600">
              <a:spcBef>
                <a:spcPts val="0"/>
              </a:spcBef>
              <a:buSzPts val="2200"/>
            </a:pPr>
            <a:r>
              <a:rPr lang="en-US" sz="2800" b="1" dirty="0">
                <a:solidFill>
                  <a:schemeClr val="accent6">
                    <a:lumMod val="60000"/>
                    <a:lumOff val="40000"/>
                  </a:schemeClr>
                </a:solidFill>
                <a:effectLst/>
                <a:latin typeface="Times New Roman" panose="02020603050405020304" pitchFamily="18" charset="0"/>
              </a:rPr>
              <a:t>Build high-quality apps |. (n.d.). Android Developers. Retrieved April 18, 2021, from https://developer.android.com/quality</a:t>
            </a:r>
          </a:p>
          <a:p>
            <a:pPr marL="228600" indent="-228600">
              <a:spcBef>
                <a:spcPts val="0"/>
              </a:spcBef>
              <a:buSzPts val="2200"/>
            </a:pPr>
            <a:endParaRPr lang="en-US" sz="2800" b="1" dirty="0">
              <a:solidFill>
                <a:schemeClr val="accent6">
                  <a:lumMod val="60000"/>
                  <a:lumOff val="40000"/>
                </a:schemeClr>
              </a:solidFill>
              <a:effectLst/>
              <a:latin typeface="Times New Roman" panose="02020603050405020304" pitchFamily="18" charset="0"/>
            </a:endParaRPr>
          </a:p>
          <a:p>
            <a:pPr marL="228600" indent="-228600">
              <a:spcBef>
                <a:spcPts val="0"/>
              </a:spcBef>
              <a:buSzPts val="2200"/>
            </a:pPr>
            <a:r>
              <a:rPr lang="en-US" sz="2800" b="1" dirty="0">
                <a:solidFill>
                  <a:schemeClr val="accent6">
                    <a:lumMod val="60000"/>
                    <a:lumOff val="40000"/>
                  </a:schemeClr>
                </a:solidFill>
                <a:effectLst/>
                <a:latin typeface="Times New Roman" panose="02020603050405020304" pitchFamily="18" charset="0"/>
              </a:rPr>
              <a:t>Rules explorer. (n.d.). Sonar Source. Retrieved May 23, 2021, from https://rules.sonarsource.com/</a:t>
            </a:r>
          </a:p>
          <a:p>
            <a:pPr marL="0" indent="0">
              <a:spcBef>
                <a:spcPts val="0"/>
              </a:spcBef>
              <a:buSzPts val="2200"/>
              <a:buNone/>
            </a:pPr>
            <a:endParaRPr lang="en-US" sz="2800" b="1" dirty="0">
              <a:solidFill>
                <a:schemeClr val="accent6">
                  <a:lumMod val="60000"/>
                  <a:lumOff val="40000"/>
                </a:schemeClr>
              </a:solidFill>
              <a:effectLst/>
              <a:latin typeface="Times New Roman" panose="02020603050405020304" pitchFamily="18" charset="0"/>
            </a:endParaRPr>
          </a:p>
          <a:p>
            <a:pPr marL="228600" indent="-228600">
              <a:spcBef>
                <a:spcPts val="0"/>
              </a:spcBef>
              <a:buSzPts val="2200"/>
            </a:pPr>
            <a:r>
              <a:rPr lang="en-US" sz="2800" b="1" dirty="0">
                <a:solidFill>
                  <a:schemeClr val="accent6">
                    <a:lumMod val="60000"/>
                    <a:lumOff val="40000"/>
                  </a:schemeClr>
                </a:solidFill>
                <a:effectLst/>
                <a:latin typeface="Times New Roman" panose="02020603050405020304" pitchFamily="18" charset="0"/>
              </a:rPr>
              <a:t>SEI CERT C++ Coding Standard - SEI CERT C++ Coding Standard - Confluence. (n.d.). SEI CERT C++ Coding Standard. Retrieved May 23, 2021, from https://wiki.sei.cmu.edu/confluence/display/cplusplus/</a:t>
            </a:r>
          </a:p>
          <a:p>
            <a:pPr marL="228600" indent="-228600">
              <a:spcBef>
                <a:spcPts val="0"/>
              </a:spcBef>
              <a:buSzPts val="2200"/>
            </a:pPr>
            <a:endParaRPr lang="en-US" sz="2800" b="1" dirty="0">
              <a:solidFill>
                <a:schemeClr val="accent6">
                  <a:lumMod val="60000"/>
                  <a:lumOff val="40000"/>
                </a:schemeClr>
              </a:solidFill>
              <a:effectLst/>
              <a:latin typeface="Times New Roman" panose="02020603050405020304" pitchFamily="18" charset="0"/>
            </a:endParaRPr>
          </a:p>
          <a:p>
            <a:pPr marL="228600" indent="-228600">
              <a:spcBef>
                <a:spcPts val="0"/>
              </a:spcBef>
              <a:buSzPts val="2200"/>
            </a:pPr>
            <a:r>
              <a:rPr lang="en-US" sz="2800" b="1" dirty="0">
                <a:solidFill>
                  <a:schemeClr val="accent6">
                    <a:lumMod val="60000"/>
                    <a:lumOff val="40000"/>
                  </a:schemeClr>
                </a:solidFill>
                <a:effectLst/>
                <a:latin typeface="Times New Roman" panose="02020603050405020304" pitchFamily="18" charset="0"/>
              </a:rPr>
              <a:t>What’s a practical example of encryption “in use” or “in process”? (2018, March 27). Information Security Stack Exchange. https://security.stackexchange.com/questions/182398/whats-a-practical-example-of-encryption-in-use-or-in-process</a:t>
            </a:r>
          </a:p>
          <a:p>
            <a:pPr marL="228600" lvl="0" indent="-228600" algn="l" rtl="0">
              <a:lnSpc>
                <a:spcPct val="90000"/>
              </a:lnSpc>
              <a:spcBef>
                <a:spcPts val="0"/>
              </a:spcBef>
              <a:spcAft>
                <a:spcPts val="0"/>
              </a:spcAft>
              <a:buClr>
                <a:schemeClr val="lt1"/>
              </a:buClr>
              <a:buSzPts val="2200"/>
              <a:buChar char="•"/>
            </a:pPr>
            <a:endParaRPr lang="en-US" sz="2800" b="1" dirty="0">
              <a:solidFill>
                <a:schemeClr val="accent6">
                  <a:lumMod val="60000"/>
                  <a:lumOff val="40000"/>
                </a:schemeClr>
              </a:solidFill>
            </a:endParaRPr>
          </a:p>
          <a:p>
            <a:pPr marL="228600" indent="-228600">
              <a:spcBef>
                <a:spcPts val="0"/>
              </a:spcBef>
              <a:buSzPts val="2200"/>
            </a:pPr>
            <a:r>
              <a:rPr lang="en-US" sz="2800" b="1" dirty="0">
                <a:solidFill>
                  <a:schemeClr val="accent6">
                    <a:lumMod val="60000"/>
                    <a:lumOff val="40000"/>
                  </a:schemeClr>
                </a:solidFill>
                <a:effectLst/>
                <a:latin typeface="Times New Roman" panose="02020603050405020304" pitchFamily="18" charset="0"/>
              </a:rPr>
              <a:t>PEP 20 -- The Zen of Python. (n.d.). </a:t>
            </a:r>
            <a:r>
              <a:rPr lang="en-US" sz="2800" b="1" dirty="0" err="1">
                <a:solidFill>
                  <a:schemeClr val="accent6">
                    <a:lumMod val="60000"/>
                    <a:lumOff val="40000"/>
                  </a:schemeClr>
                </a:solidFill>
                <a:effectLst/>
                <a:latin typeface="Times New Roman" panose="02020603050405020304" pitchFamily="18" charset="0"/>
              </a:rPr>
              <a:t>Python.Org</a:t>
            </a:r>
            <a:r>
              <a:rPr lang="en-US" sz="2800" b="1" dirty="0">
                <a:solidFill>
                  <a:schemeClr val="accent6">
                    <a:lumMod val="60000"/>
                    <a:lumOff val="40000"/>
                  </a:schemeClr>
                </a:solidFill>
                <a:effectLst/>
                <a:latin typeface="Times New Roman" panose="02020603050405020304" pitchFamily="18" charset="0"/>
              </a:rPr>
              <a:t>. Retrieved April 18, 2021, from https://www.python.org/dev/peps/pep-0020/</a:t>
            </a:r>
          </a:p>
          <a:p>
            <a:pPr marL="228600" lvl="0" indent="-228600" algn="l" rtl="0">
              <a:lnSpc>
                <a:spcPct val="90000"/>
              </a:lnSpc>
              <a:spcBef>
                <a:spcPts val="0"/>
              </a:spcBef>
              <a:spcAft>
                <a:spcPts val="0"/>
              </a:spcAft>
              <a:buClr>
                <a:schemeClr val="lt1"/>
              </a:buClr>
              <a:buSzPts val="2200"/>
              <a:buChar char="•"/>
            </a:pPr>
            <a:endParaRPr dirty="0"/>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0" indent="0" algn="ctr" rtl="0">
              <a:lnSpc>
                <a:spcPct val="90000"/>
              </a:lnSpc>
              <a:spcBef>
                <a:spcPts val="0"/>
              </a:spcBef>
              <a:spcAft>
                <a:spcPts val="0"/>
              </a:spcAft>
              <a:buSzPts val="1800"/>
              <a:buNone/>
            </a:pPr>
            <a:r>
              <a:rPr lang="en-US" sz="2400" dirty="0">
                <a:solidFill>
                  <a:schemeClr val="accent6">
                    <a:lumMod val="60000"/>
                    <a:lumOff val="40000"/>
                  </a:schemeClr>
                </a:solidFill>
                <a:latin typeface="Cooper Black" panose="0208090404030B020404" pitchFamily="18" charset="0"/>
              </a:rPr>
              <a:t>DevOps security policy was needed to protect the company from external and internal technological threats as well as to provide an outline for developers to follow to create secure, functional code!</a:t>
            </a:r>
            <a:endParaRPr sz="2400" dirty="0">
              <a:solidFill>
                <a:schemeClr val="accent6">
                  <a:lumMod val="60000"/>
                  <a:lumOff val="40000"/>
                </a:schemeClr>
              </a:solidFill>
              <a:latin typeface="Cooper Black" panose="0208090404030B020404" pitchFamily="18" charset="0"/>
            </a:endParaRPr>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Shows the following layers of developer defense: Physical security, Cloud security, Perimeter security, network security, Host security, Endpoint security, APP security and critical assets, systems, and data security." title="NHS (Healthcare) Defense in Depth – Shaun Van Niekerk"/>
          <p:cNvPicPr preferRelativeResize="0"/>
          <p:nvPr/>
        </p:nvPicPr>
        <p:blipFill rotWithShape="1">
          <a:blip r:embed="rId6">
            <a:alphaModFix/>
          </a:blip>
          <a:srcRect/>
          <a:stretch/>
        </p:blipFill>
        <p:spPr>
          <a:xfrm>
            <a:off x="2546349" y="3589963"/>
            <a:ext cx="7099301" cy="2999788"/>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AB1D8A2A-5180-44AB-8748-247F735FF7EC}"/>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215"/>
    </mc:Choice>
    <mc:Fallback>
      <p:transition spd="slow" advTm="35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221325" y="1413164"/>
            <a:ext cx="2950575" cy="4805586"/>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r>
              <a:rPr lang="en-US" dirty="0"/>
              <a:t>The Threats Matrix shows some of the many security threats that are facing Dev Ops varying in severity and likeliness. Most of these threats are completely preventable and all these threats can be blocked within the development phase! </a:t>
            </a:r>
            <a:endParaRPr dirty="0"/>
          </a:p>
        </p:txBody>
      </p:sp>
      <p:graphicFrame>
        <p:nvGraphicFramePr>
          <p:cNvPr id="161" name="Google Shape;161;p4"/>
          <p:cNvGraphicFramePr/>
          <p:nvPr>
            <p:extLst>
              <p:ext uri="{D42A27DB-BD31-4B8C-83A1-F6EECF244321}">
                <p14:modId xmlns:p14="http://schemas.microsoft.com/office/powerpoint/2010/main" val="2200752282"/>
              </p:ext>
            </p:extLst>
          </p:nvPr>
        </p:nvGraphicFramePr>
        <p:xfrm>
          <a:off x="3171900" y="1707320"/>
          <a:ext cx="7835225" cy="4998660"/>
        </p:xfrm>
        <a:graphic>
          <a:graphicData uri="http://schemas.openxmlformats.org/drawingml/2006/table">
            <a:tbl>
              <a:tblPr>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3600" b="1" u="none" strike="noStrike" cap="none" dirty="0">
                          <a:solidFill>
                            <a:schemeClr val="accent6">
                              <a:lumMod val="60000"/>
                              <a:lumOff val="40000"/>
                            </a:schemeClr>
                          </a:solidFill>
                        </a:rPr>
                        <a:t>Improper Exception Handling</a:t>
                      </a:r>
                    </a:p>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3600" b="1" u="none" strike="noStrike" cap="none" dirty="0">
                          <a:solidFill>
                            <a:schemeClr val="accent6">
                              <a:lumMod val="60000"/>
                              <a:lumOff val="40000"/>
                            </a:schemeClr>
                          </a:solidFill>
                        </a:rPr>
                        <a:t>Over Flows</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285750" marR="0" lvl="0" indent="-285750" algn="ctr" rtl="0">
                        <a:lnSpc>
                          <a:spcPct val="100000"/>
                        </a:lnSpc>
                        <a:spcBef>
                          <a:spcPts val="0"/>
                        </a:spcBef>
                        <a:spcAft>
                          <a:spcPts val="0"/>
                        </a:spcAft>
                        <a:buClr>
                          <a:srgbClr val="000000"/>
                        </a:buClr>
                        <a:buSzPts val="3600"/>
                        <a:buFont typeface="Arial" panose="020B0604020202020204" pitchFamily="34" charset="0"/>
                        <a:buChar char="•"/>
                      </a:pPr>
                      <a:r>
                        <a:rPr lang="en-US" sz="3200" b="1" u="none" strike="noStrike" cap="none" dirty="0">
                          <a:solidFill>
                            <a:schemeClr val="accent6">
                              <a:lumMod val="60000"/>
                              <a:lumOff val="40000"/>
                            </a:schemeClr>
                          </a:solidFill>
                        </a:rPr>
                        <a:t>SQL Injection Attacks</a:t>
                      </a:r>
                    </a:p>
                    <a:p>
                      <a:pPr marL="285750" marR="0" lvl="0" indent="-285750" algn="ctr" rtl="0">
                        <a:lnSpc>
                          <a:spcPct val="100000"/>
                        </a:lnSpc>
                        <a:spcBef>
                          <a:spcPts val="0"/>
                        </a:spcBef>
                        <a:spcAft>
                          <a:spcPts val="0"/>
                        </a:spcAft>
                        <a:buClr>
                          <a:srgbClr val="000000"/>
                        </a:buClr>
                        <a:buSzPts val="3600"/>
                        <a:buFont typeface="Arial" panose="020B0604020202020204" pitchFamily="34" charset="0"/>
                        <a:buChar char="•"/>
                      </a:pPr>
                      <a:r>
                        <a:rPr lang="en-US" sz="3200" b="1" u="none" strike="noStrike" cap="none" dirty="0">
                          <a:solidFill>
                            <a:schemeClr val="accent6">
                              <a:lumMod val="60000"/>
                              <a:lumOff val="40000"/>
                            </a:schemeClr>
                          </a:solidFill>
                        </a:rPr>
                        <a:t>Malicious User Input</a:t>
                      </a:r>
                      <a:endParaRPr sz="3200" b="1" u="none" strike="noStrike" cap="none" dirty="0">
                        <a:solidFill>
                          <a:schemeClr val="accent6">
                            <a:lumMod val="60000"/>
                            <a:lumOff val="40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285750" marR="0" lvl="0" indent="-285750" algn="ctr" rtl="0">
                        <a:lnSpc>
                          <a:spcPct val="100000"/>
                        </a:lnSpc>
                        <a:spcBef>
                          <a:spcPts val="0"/>
                        </a:spcBef>
                        <a:spcAft>
                          <a:spcPts val="0"/>
                        </a:spcAft>
                        <a:buClr>
                          <a:srgbClr val="000000"/>
                        </a:buClr>
                        <a:buSzPts val="3600"/>
                        <a:buFont typeface="Arial" panose="020B0604020202020204" pitchFamily="34" charset="0"/>
                        <a:buChar char="•"/>
                      </a:pPr>
                      <a:r>
                        <a:rPr lang="en-US" sz="3200" b="1" u="none" strike="noStrike" cap="none" dirty="0">
                          <a:solidFill>
                            <a:schemeClr val="accent6">
                              <a:lumMod val="60000"/>
                              <a:lumOff val="40000"/>
                            </a:schemeClr>
                          </a:solidFill>
                        </a:rPr>
                        <a:t>Improper Use of Assertion Techniques</a:t>
                      </a:r>
                    </a:p>
                    <a:p>
                      <a:pPr marL="285750" marR="0" lvl="0" indent="-285750" algn="ctr" rtl="0">
                        <a:lnSpc>
                          <a:spcPct val="100000"/>
                        </a:lnSpc>
                        <a:spcBef>
                          <a:spcPts val="0"/>
                        </a:spcBef>
                        <a:spcAft>
                          <a:spcPts val="0"/>
                        </a:spcAft>
                        <a:buClr>
                          <a:srgbClr val="000000"/>
                        </a:buClr>
                        <a:buSzPts val="3600"/>
                        <a:buFont typeface="Arial" panose="020B0604020202020204" pitchFamily="34" charset="0"/>
                        <a:buChar char="•"/>
                      </a:pPr>
                      <a:r>
                        <a:rPr lang="en-US" sz="3200" b="1" u="none" strike="noStrike" cap="none" dirty="0">
                          <a:solidFill>
                            <a:schemeClr val="accent6">
                              <a:lumMod val="60000"/>
                              <a:lumOff val="40000"/>
                            </a:schemeClr>
                          </a:solidFill>
                        </a:rPr>
                        <a:t>Ambiguous Code</a:t>
                      </a:r>
                      <a:endParaRPr sz="3200" b="1" u="none" strike="noStrike" cap="none" dirty="0">
                        <a:solidFill>
                          <a:schemeClr val="accent6">
                            <a:lumMod val="60000"/>
                            <a:lumOff val="40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457200" marR="0" lvl="0" indent="-457200" algn="ctr" rtl="0">
                        <a:lnSpc>
                          <a:spcPct val="100000"/>
                        </a:lnSpc>
                        <a:spcBef>
                          <a:spcPts val="0"/>
                        </a:spcBef>
                        <a:spcAft>
                          <a:spcPts val="0"/>
                        </a:spcAft>
                        <a:buClr>
                          <a:srgbClr val="000000"/>
                        </a:buClr>
                        <a:buSzPts val="3600"/>
                        <a:buFont typeface="Arial" panose="020B0604020202020204" pitchFamily="34" charset="0"/>
                        <a:buChar char="•"/>
                      </a:pPr>
                      <a:r>
                        <a:rPr lang="en-US" sz="3200" b="1" u="none" strike="noStrike" cap="none" dirty="0">
                          <a:solidFill>
                            <a:schemeClr val="accent6">
                              <a:lumMod val="60000"/>
                              <a:lumOff val="40000"/>
                            </a:schemeClr>
                          </a:solidFill>
                        </a:rPr>
                        <a:t>Improper Naming Conventions</a:t>
                      </a:r>
                    </a:p>
                    <a:p>
                      <a:pPr marL="457200" marR="0" lvl="0" indent="-457200" algn="ctr" rtl="0">
                        <a:lnSpc>
                          <a:spcPct val="100000"/>
                        </a:lnSpc>
                        <a:spcBef>
                          <a:spcPts val="0"/>
                        </a:spcBef>
                        <a:spcAft>
                          <a:spcPts val="0"/>
                        </a:spcAft>
                        <a:buClr>
                          <a:srgbClr val="000000"/>
                        </a:buClr>
                        <a:buSzPts val="3600"/>
                        <a:buFont typeface="Arial" panose="020B0604020202020204" pitchFamily="34" charset="0"/>
                        <a:buChar char="•"/>
                      </a:pPr>
                      <a:r>
                        <a:rPr lang="en-US" sz="3200" b="1" u="none" strike="noStrike" cap="none" dirty="0">
                          <a:solidFill>
                            <a:schemeClr val="accent6">
                              <a:lumMod val="60000"/>
                              <a:lumOff val="40000"/>
                            </a:schemeClr>
                          </a:solidFill>
                        </a:rPr>
                        <a:t>Memory Protection</a:t>
                      </a:r>
                      <a:endParaRPr sz="3200" b="1" u="none" strike="noStrike" cap="none" dirty="0">
                        <a:solidFill>
                          <a:schemeClr val="accent6">
                            <a:lumMod val="60000"/>
                            <a:lumOff val="40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D4D0ECCD-49FD-4D03-81BE-50999B7E964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6663"/>
    </mc:Choice>
    <mc:Fallback>
      <p:transition spd="slow" advTm="36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AB96B-E6FB-451A-8789-D942EA82B28A}"/>
              </a:ext>
            </a:extLst>
          </p:cNvPr>
          <p:cNvSpPr>
            <a:spLocks noGrp="1"/>
          </p:cNvSpPr>
          <p:nvPr>
            <p:ph type="title"/>
          </p:nvPr>
        </p:nvSpPr>
        <p:spPr>
          <a:xfrm>
            <a:off x="3315855" y="0"/>
            <a:ext cx="7802418" cy="145378"/>
          </a:xfrm>
        </p:spPr>
        <p:txBody>
          <a:bodyPr>
            <a:normAutofit fontScale="90000"/>
          </a:bodyPr>
          <a:lstStyle/>
          <a:p>
            <a:r>
              <a:rPr lang="en-US" dirty="0"/>
              <a:t>10 Principles</a:t>
            </a:r>
          </a:p>
        </p:txBody>
      </p:sp>
      <p:graphicFrame>
        <p:nvGraphicFramePr>
          <p:cNvPr id="5" name="Table 5">
            <a:extLst>
              <a:ext uri="{FF2B5EF4-FFF2-40B4-BE49-F238E27FC236}">
                <a16:creationId xmlns:a16="http://schemas.microsoft.com/office/drawing/2014/main" id="{58276E51-B701-4DBF-9BA2-E5B0A60C9A04}"/>
              </a:ext>
            </a:extLst>
          </p:cNvPr>
          <p:cNvGraphicFramePr>
            <a:graphicFrameLocks noGrp="1"/>
          </p:cNvGraphicFramePr>
          <p:nvPr>
            <p:extLst>
              <p:ext uri="{D42A27DB-BD31-4B8C-83A1-F6EECF244321}">
                <p14:modId xmlns:p14="http://schemas.microsoft.com/office/powerpoint/2010/main" val="2332738847"/>
              </p:ext>
            </p:extLst>
          </p:nvPr>
        </p:nvGraphicFramePr>
        <p:xfrm>
          <a:off x="411018" y="343566"/>
          <a:ext cx="11018982" cy="6514434"/>
        </p:xfrm>
        <a:graphic>
          <a:graphicData uri="http://schemas.openxmlformats.org/drawingml/2006/table">
            <a:tbl>
              <a:tblPr firstRow="1" bandRow="1">
                <a:tableStyleId>{802198C4-3087-4945-87E3-76CBB3509B7E}</a:tableStyleId>
              </a:tblPr>
              <a:tblGrid>
                <a:gridCol w="3672994">
                  <a:extLst>
                    <a:ext uri="{9D8B030D-6E8A-4147-A177-3AD203B41FA5}">
                      <a16:colId xmlns:a16="http://schemas.microsoft.com/office/drawing/2014/main" val="285298957"/>
                    </a:ext>
                  </a:extLst>
                </a:gridCol>
                <a:gridCol w="3672994">
                  <a:extLst>
                    <a:ext uri="{9D8B030D-6E8A-4147-A177-3AD203B41FA5}">
                      <a16:colId xmlns:a16="http://schemas.microsoft.com/office/drawing/2014/main" val="5170096"/>
                    </a:ext>
                  </a:extLst>
                </a:gridCol>
                <a:gridCol w="3672994">
                  <a:extLst>
                    <a:ext uri="{9D8B030D-6E8A-4147-A177-3AD203B41FA5}">
                      <a16:colId xmlns:a16="http://schemas.microsoft.com/office/drawing/2014/main" val="3171221349"/>
                    </a:ext>
                  </a:extLst>
                </a:gridCol>
              </a:tblGrid>
              <a:tr h="314945">
                <a:tc>
                  <a:txBody>
                    <a:bodyPr/>
                    <a:lstStyle/>
                    <a:p>
                      <a:pPr marL="0" marR="0" algn="ctr">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Principle</a:t>
                      </a:r>
                    </a:p>
                  </a:txBody>
                  <a:tcPr marL="68580" marR="68580" marT="0" marB="0"/>
                </a:tc>
                <a:tc>
                  <a:txBody>
                    <a:bodyPr/>
                    <a:lstStyle/>
                    <a:p>
                      <a:pPr marL="0" marR="0" algn="ctr">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Standard</a:t>
                      </a:r>
                    </a:p>
                  </a:txBody>
                  <a:tcPr marL="68580" marR="68580" marT="0" marB="0"/>
                </a:tc>
                <a:tc>
                  <a:txBody>
                    <a:bodyPr/>
                    <a:lstStyle/>
                    <a:p>
                      <a:pPr algn="ctr"/>
                      <a:r>
                        <a:rPr lang="en-US" sz="1400" b="1" dirty="0">
                          <a:solidFill>
                            <a:schemeClr val="accent6">
                              <a:lumMod val="60000"/>
                              <a:lumOff val="40000"/>
                            </a:schemeClr>
                          </a:solidFill>
                        </a:rPr>
                        <a:t>Connection</a:t>
                      </a:r>
                    </a:p>
                  </a:txBody>
                  <a:tcPr/>
                </a:tc>
                <a:extLst>
                  <a:ext uri="{0D108BD9-81ED-4DB2-BD59-A6C34878D82A}">
                    <a16:rowId xmlns:a16="http://schemas.microsoft.com/office/drawing/2014/main" val="3525497609"/>
                  </a:ext>
                </a:extLst>
              </a:tr>
              <a:tr h="314945">
                <a:tc>
                  <a:txBody>
                    <a:bodyPr/>
                    <a:lstStyle/>
                    <a:p>
                      <a:pPr marL="0" marR="0">
                        <a:spcBef>
                          <a:spcPts val="0"/>
                        </a:spcBef>
                        <a:spcAft>
                          <a:spcPts val="0"/>
                        </a:spcAft>
                      </a:pPr>
                      <a:r>
                        <a:rPr lang="en-US" sz="1400" b="1" dirty="0">
                          <a:solidFill>
                            <a:schemeClr val="accent6">
                              <a:lumMod val="60000"/>
                              <a:lumOff val="40000"/>
                            </a:schemeClr>
                          </a:solidFill>
                          <a:effectLst/>
                          <a:latin typeface="Calibri" panose="020F0502020204030204" pitchFamily="34" charset="0"/>
                          <a:ea typeface="Calibri" panose="020F0502020204030204" pitchFamily="34" charset="0"/>
                        </a:rPr>
                        <a:t>1.             Validate Input Data</a:t>
                      </a:r>
                    </a:p>
                  </a:txBody>
                  <a:tcPr marL="68580" marR="68580" marT="0" marB="0"/>
                </a:tc>
                <a:tc>
                  <a:txBody>
                    <a:bodyPr/>
                    <a:lstStyle/>
                    <a:p>
                      <a:pPr marL="0" marR="0">
                        <a:spcBef>
                          <a:spcPts val="0"/>
                        </a:spcBef>
                        <a:spcAft>
                          <a:spcPts val="0"/>
                        </a:spcAft>
                      </a:pPr>
                      <a:r>
                        <a:rPr lang="en-US" sz="1400" b="1">
                          <a:solidFill>
                            <a:schemeClr val="accent6">
                              <a:lumMod val="60000"/>
                              <a:lumOff val="40000"/>
                            </a:schemeClr>
                          </a:solidFill>
                          <a:effectLst/>
                          <a:latin typeface="Calibri" panose="020F0502020204030204" pitchFamily="34" charset="0"/>
                          <a:ea typeface="Calibri" panose="020F0502020204030204" pitchFamily="34" charset="0"/>
                        </a:rPr>
                        <a:t>CLA01 : Validate User Input</a:t>
                      </a:r>
                    </a:p>
                  </a:txBody>
                  <a:tcPr marL="68580" marR="68580" marT="0" marB="0"/>
                </a:tc>
                <a:tc>
                  <a:txBody>
                    <a:bodyPr/>
                    <a:lstStyle/>
                    <a:p>
                      <a:pPr algn="ctr"/>
                      <a:r>
                        <a:rPr lang="en-US" sz="1400" b="1" dirty="0">
                          <a:solidFill>
                            <a:schemeClr val="accent6">
                              <a:lumMod val="60000"/>
                              <a:lumOff val="40000"/>
                            </a:schemeClr>
                          </a:solidFill>
                        </a:rPr>
                        <a:t>Revolves Around Censoring User Input</a:t>
                      </a:r>
                    </a:p>
                  </a:txBody>
                  <a:tcPr/>
                </a:tc>
                <a:extLst>
                  <a:ext uri="{0D108BD9-81ED-4DB2-BD59-A6C34878D82A}">
                    <a16:rowId xmlns:a16="http://schemas.microsoft.com/office/drawing/2014/main" val="1452938270"/>
                  </a:ext>
                </a:extLst>
              </a:tr>
              <a:tr h="484557">
                <a:tc>
                  <a:txBody>
                    <a:bodyPr/>
                    <a:lstStyle/>
                    <a:p>
                      <a:pPr marL="0" marR="0">
                        <a:spcBef>
                          <a:spcPts val="0"/>
                        </a:spcBef>
                        <a:spcAft>
                          <a:spcPts val="0"/>
                        </a:spcAft>
                      </a:pPr>
                      <a:r>
                        <a:rPr lang="en-US" sz="1600" b="1">
                          <a:solidFill>
                            <a:schemeClr val="accent6">
                              <a:lumMod val="60000"/>
                              <a:lumOff val="40000"/>
                            </a:schemeClr>
                          </a:solidFill>
                          <a:effectLst/>
                          <a:latin typeface="Calibri" panose="020F0502020204030204" pitchFamily="34" charset="0"/>
                          <a:ea typeface="Calibri" panose="020F0502020204030204" pitchFamily="34" charset="0"/>
                        </a:rPr>
                        <a:t>2.         Heed Compiler Warnings</a:t>
                      </a:r>
                    </a:p>
                  </a:txBody>
                  <a:tcPr marL="68580" marR="68580" marT="0" marB="0"/>
                </a:tc>
                <a:tc>
                  <a:txBody>
                    <a:bodyPr/>
                    <a:lstStyle/>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DCL53-CPP : Do Not Write Syntactically Ambiguous Code</a:t>
                      </a:r>
                    </a:p>
                  </a:txBody>
                  <a:tcPr marL="68580" marR="68580" marT="0" marB="0"/>
                </a:tc>
                <a:tc>
                  <a:txBody>
                    <a:bodyPr/>
                    <a:lstStyle/>
                    <a:p>
                      <a:pPr algn="ctr"/>
                      <a:r>
                        <a:rPr lang="en-US" sz="1600" b="1" dirty="0">
                          <a:solidFill>
                            <a:schemeClr val="accent6">
                              <a:lumMod val="60000"/>
                              <a:lumOff val="40000"/>
                            </a:schemeClr>
                          </a:solidFill>
                        </a:rPr>
                        <a:t>Ambiguous Code leads to Compiler Warnings</a:t>
                      </a:r>
                    </a:p>
                  </a:txBody>
                  <a:tcPr/>
                </a:tc>
                <a:extLst>
                  <a:ext uri="{0D108BD9-81ED-4DB2-BD59-A6C34878D82A}">
                    <a16:rowId xmlns:a16="http://schemas.microsoft.com/office/drawing/2014/main" val="1275429043"/>
                  </a:ext>
                </a:extLst>
              </a:tr>
              <a:tr h="484557">
                <a:tc>
                  <a:txBody>
                    <a:bodyPr/>
                    <a:lstStyle/>
                    <a:p>
                      <a:pPr marL="0" marR="0" algn="ctr">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3.   Architect and Design for Security Policies</a:t>
                      </a:r>
                    </a:p>
                  </a:txBody>
                  <a:tcPr marL="68580" marR="68580" marT="0" marB="0"/>
                </a:tc>
                <a:tc>
                  <a:txBody>
                    <a:bodyPr/>
                    <a:lstStyle/>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CLR01: Use proper names and commenting procedures</a:t>
                      </a:r>
                    </a:p>
                  </a:txBody>
                  <a:tcPr marL="68580" marR="68580" marT="0" marB="0"/>
                </a:tc>
                <a:tc>
                  <a:txBody>
                    <a:bodyPr/>
                    <a:lstStyle/>
                    <a:p>
                      <a:pPr algn="ctr"/>
                      <a:r>
                        <a:rPr lang="en-US" sz="1400" b="1" dirty="0">
                          <a:solidFill>
                            <a:schemeClr val="accent6">
                              <a:lumMod val="60000"/>
                              <a:lumOff val="40000"/>
                            </a:schemeClr>
                          </a:solidFill>
                        </a:rPr>
                        <a:t>Following Naming Conventions and Coding Practices is apart of Design Policy</a:t>
                      </a:r>
                    </a:p>
                  </a:txBody>
                  <a:tcPr/>
                </a:tc>
                <a:extLst>
                  <a:ext uri="{0D108BD9-81ED-4DB2-BD59-A6C34878D82A}">
                    <a16:rowId xmlns:a16="http://schemas.microsoft.com/office/drawing/2014/main" val="2351148516"/>
                  </a:ext>
                </a:extLst>
              </a:tr>
              <a:tr h="881846">
                <a:tc>
                  <a:txBody>
                    <a:bodyPr/>
                    <a:lstStyle/>
                    <a:p>
                      <a:pPr marL="0" marR="0">
                        <a:spcBef>
                          <a:spcPts val="0"/>
                        </a:spcBef>
                        <a:spcAft>
                          <a:spcPts val="0"/>
                        </a:spcAft>
                      </a:pPr>
                      <a:r>
                        <a:rPr lang="en-US" sz="1600" b="1">
                          <a:solidFill>
                            <a:schemeClr val="accent6">
                              <a:lumMod val="60000"/>
                              <a:lumOff val="40000"/>
                            </a:schemeClr>
                          </a:solidFill>
                          <a:effectLst/>
                          <a:latin typeface="Calibri" panose="020F0502020204030204" pitchFamily="34" charset="0"/>
                          <a:ea typeface="Calibri" panose="020F0502020204030204" pitchFamily="34" charset="0"/>
                        </a:rPr>
                        <a:t>4.           Keep It Simple</a:t>
                      </a:r>
                    </a:p>
                  </a:txBody>
                  <a:tcPr marL="68580" marR="68580" marT="0" marB="0"/>
                </a:tc>
                <a:tc>
                  <a:txBody>
                    <a:bodyPr/>
                    <a:lstStyle/>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DCL53-CPP : Do Not Write Syntactically Ambiguous Code</a:t>
                      </a:r>
                    </a:p>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CLR01: Use proper names and commenting procedures</a:t>
                      </a:r>
                    </a:p>
                  </a:txBody>
                  <a:tcPr marL="68580" marR="68580" marT="0" marB="0"/>
                </a:tc>
                <a:tc>
                  <a:txBody>
                    <a:bodyPr/>
                    <a:lstStyle/>
                    <a:p>
                      <a:pPr algn="ctr"/>
                      <a:r>
                        <a:rPr lang="en-US" sz="1400" b="1" dirty="0">
                          <a:solidFill>
                            <a:schemeClr val="accent6">
                              <a:lumMod val="60000"/>
                              <a:lumOff val="40000"/>
                            </a:schemeClr>
                          </a:solidFill>
                        </a:rPr>
                        <a:t>   These standards all center around the idea of writing clear and simple code.</a:t>
                      </a:r>
                    </a:p>
                  </a:txBody>
                  <a:tcPr/>
                </a:tc>
                <a:extLst>
                  <a:ext uri="{0D108BD9-81ED-4DB2-BD59-A6C34878D82A}">
                    <a16:rowId xmlns:a16="http://schemas.microsoft.com/office/drawing/2014/main" val="710388265"/>
                  </a:ext>
                </a:extLst>
              </a:tr>
              <a:tr h="484557">
                <a:tc>
                  <a:txBody>
                    <a:bodyPr/>
                    <a:lstStyle/>
                    <a:p>
                      <a:pPr marL="0" marR="0">
                        <a:spcBef>
                          <a:spcPts val="0"/>
                        </a:spcBef>
                        <a:spcAft>
                          <a:spcPts val="0"/>
                        </a:spcAft>
                      </a:pPr>
                      <a:r>
                        <a:rPr lang="en-US" sz="1600" b="1">
                          <a:solidFill>
                            <a:schemeClr val="accent6">
                              <a:lumMod val="60000"/>
                              <a:lumOff val="40000"/>
                            </a:schemeClr>
                          </a:solidFill>
                          <a:effectLst/>
                          <a:latin typeface="Calibri" panose="020F0502020204030204" pitchFamily="34" charset="0"/>
                          <a:ea typeface="Calibri" panose="020F0502020204030204" pitchFamily="34" charset="0"/>
                        </a:rPr>
                        <a:t>5.      Default Deny</a:t>
                      </a:r>
                    </a:p>
                  </a:txBody>
                  <a:tcPr marL="68580" marR="68580" marT="0" marB="0"/>
                </a:tc>
                <a:tc>
                  <a:txBody>
                    <a:bodyPr/>
                    <a:lstStyle/>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CLA01: Do not allow user input that has not been verified</a:t>
                      </a:r>
                    </a:p>
                  </a:txBody>
                  <a:tcPr marL="68580" marR="68580" marT="0" marB="0"/>
                </a:tc>
                <a:tc>
                  <a:txBody>
                    <a:bodyPr/>
                    <a:lstStyle/>
                    <a:p>
                      <a:r>
                        <a:rPr lang="en-US" sz="1400" b="1" dirty="0">
                          <a:solidFill>
                            <a:schemeClr val="accent6">
                              <a:lumMod val="60000"/>
                              <a:lumOff val="40000"/>
                            </a:schemeClr>
                          </a:solidFill>
                        </a:rPr>
                        <a:t>User input is denied before verification.</a:t>
                      </a:r>
                    </a:p>
                  </a:txBody>
                  <a:tcPr/>
                </a:tc>
                <a:extLst>
                  <a:ext uri="{0D108BD9-81ED-4DB2-BD59-A6C34878D82A}">
                    <a16:rowId xmlns:a16="http://schemas.microsoft.com/office/drawing/2014/main" val="3489495256"/>
                  </a:ext>
                </a:extLst>
              </a:tr>
              <a:tr h="484557">
                <a:tc>
                  <a:txBody>
                    <a:bodyPr/>
                    <a:lstStyle/>
                    <a:p>
                      <a:pPr marL="0" marR="0">
                        <a:spcBef>
                          <a:spcPts val="0"/>
                        </a:spcBef>
                        <a:spcAft>
                          <a:spcPts val="0"/>
                        </a:spcAft>
                      </a:pPr>
                      <a:r>
                        <a:rPr lang="en-US" sz="1600" b="1">
                          <a:solidFill>
                            <a:schemeClr val="accent6">
                              <a:lumMod val="60000"/>
                              <a:lumOff val="40000"/>
                            </a:schemeClr>
                          </a:solidFill>
                          <a:effectLst/>
                          <a:latin typeface="Calibri" panose="020F0502020204030204" pitchFamily="34" charset="0"/>
                          <a:ea typeface="Calibri" panose="020F0502020204030204" pitchFamily="34" charset="0"/>
                        </a:rPr>
                        <a:t>6.    Adhere to the Principle of Least Privilege</a:t>
                      </a:r>
                    </a:p>
                  </a:txBody>
                  <a:tcPr marL="68580" marR="68580" marT="0" marB="0"/>
                </a:tc>
                <a:tc>
                  <a:txBody>
                    <a:bodyPr/>
                    <a:lstStyle/>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CLA02: Do not allow user access to inner methods and classes</a:t>
                      </a:r>
                    </a:p>
                  </a:txBody>
                  <a:tcPr marL="68580" marR="68580" marT="0" marB="0"/>
                </a:tc>
                <a:tc>
                  <a:txBody>
                    <a:bodyPr/>
                    <a:lstStyle/>
                    <a:p>
                      <a:r>
                        <a:rPr lang="en-US" sz="1400" b="1" dirty="0">
                          <a:solidFill>
                            <a:schemeClr val="accent6">
                              <a:lumMod val="60000"/>
                              <a:lumOff val="40000"/>
                            </a:schemeClr>
                          </a:solidFill>
                        </a:rPr>
                        <a:t>Limit User Access</a:t>
                      </a:r>
                    </a:p>
                  </a:txBody>
                  <a:tcPr/>
                </a:tc>
                <a:extLst>
                  <a:ext uri="{0D108BD9-81ED-4DB2-BD59-A6C34878D82A}">
                    <a16:rowId xmlns:a16="http://schemas.microsoft.com/office/drawing/2014/main" val="238016937"/>
                  </a:ext>
                </a:extLst>
              </a:tr>
              <a:tr h="484557">
                <a:tc>
                  <a:txBody>
                    <a:bodyPr/>
                    <a:lstStyle/>
                    <a:p>
                      <a:pPr marL="0" marR="0">
                        <a:spcBef>
                          <a:spcPts val="0"/>
                        </a:spcBef>
                        <a:spcAft>
                          <a:spcPts val="0"/>
                        </a:spcAft>
                      </a:pPr>
                      <a:r>
                        <a:rPr lang="en-US" sz="1600" b="1">
                          <a:solidFill>
                            <a:schemeClr val="accent6">
                              <a:lumMod val="60000"/>
                              <a:lumOff val="40000"/>
                            </a:schemeClr>
                          </a:solidFill>
                          <a:effectLst/>
                          <a:latin typeface="Calibri" panose="020F0502020204030204" pitchFamily="34" charset="0"/>
                          <a:ea typeface="Calibri" panose="020F0502020204030204" pitchFamily="34" charset="0"/>
                        </a:rPr>
                        <a:t>7.  Sanitize Data Sent to Other Systems</a:t>
                      </a:r>
                    </a:p>
                  </a:txBody>
                  <a:tcPr marL="68580" marR="68580" marT="0" marB="0"/>
                </a:tc>
                <a:tc>
                  <a:txBody>
                    <a:bodyPr/>
                    <a:lstStyle/>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SQL1-C : Validate all SQL user-input </a:t>
                      </a:r>
                    </a:p>
                  </a:txBody>
                  <a:tcPr marL="68580" marR="68580" marT="0" marB="0"/>
                </a:tc>
                <a:tc>
                  <a:txBody>
                    <a:bodyPr/>
                    <a:lstStyle/>
                    <a:p>
                      <a:r>
                        <a:rPr lang="en-US" sz="1400" b="1" dirty="0">
                          <a:solidFill>
                            <a:schemeClr val="accent6">
                              <a:lumMod val="60000"/>
                              <a:lumOff val="40000"/>
                            </a:schemeClr>
                          </a:solidFill>
                        </a:rPr>
                        <a:t>Encrypt all data not in use and in flight</a:t>
                      </a:r>
                    </a:p>
                  </a:txBody>
                  <a:tcPr/>
                </a:tc>
                <a:extLst>
                  <a:ext uri="{0D108BD9-81ED-4DB2-BD59-A6C34878D82A}">
                    <a16:rowId xmlns:a16="http://schemas.microsoft.com/office/drawing/2014/main" val="1703173000"/>
                  </a:ext>
                </a:extLst>
              </a:tr>
              <a:tr h="1102307">
                <a:tc>
                  <a:txBody>
                    <a:bodyPr/>
                    <a:lstStyle/>
                    <a:p>
                      <a:pPr marL="0" marR="0">
                        <a:spcBef>
                          <a:spcPts val="0"/>
                        </a:spcBef>
                        <a:spcAft>
                          <a:spcPts val="0"/>
                        </a:spcAft>
                      </a:pPr>
                      <a:r>
                        <a:rPr lang="en-US" sz="1600" b="1">
                          <a:solidFill>
                            <a:schemeClr val="accent6">
                              <a:lumMod val="60000"/>
                              <a:lumOff val="40000"/>
                            </a:schemeClr>
                          </a:solidFill>
                          <a:effectLst/>
                          <a:latin typeface="Calibri" panose="020F0502020204030204" pitchFamily="34" charset="0"/>
                          <a:ea typeface="Calibri" panose="020F0502020204030204" pitchFamily="34" charset="0"/>
                        </a:rPr>
                        <a:t>8. Practice Defense in Depth</a:t>
                      </a:r>
                    </a:p>
                  </a:txBody>
                  <a:tcPr marL="68580" marR="68580" marT="0" marB="0"/>
                </a:tc>
                <a:tc>
                  <a:txBody>
                    <a:bodyPr/>
                    <a:lstStyle/>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SQL1-C : Validate all SQL user-input</a:t>
                      </a:r>
                    </a:p>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CLA02: Do not allow user access to inner methods and classes</a:t>
                      </a:r>
                    </a:p>
                  </a:txBody>
                  <a:tcPr marL="68580" marR="68580" marT="0" marB="0"/>
                </a:tc>
                <a:tc>
                  <a:txBody>
                    <a:bodyPr/>
                    <a:lstStyle/>
                    <a:p>
                      <a:r>
                        <a:rPr lang="en-US" sz="1400" b="1" dirty="0">
                          <a:solidFill>
                            <a:schemeClr val="accent6">
                              <a:lumMod val="60000"/>
                              <a:lumOff val="40000"/>
                            </a:schemeClr>
                          </a:solidFill>
                        </a:rPr>
                        <a:t>Limiting user access on multiple fronts provides a layered and in-depth defense against malicious users</a:t>
                      </a:r>
                    </a:p>
                  </a:txBody>
                  <a:tcPr/>
                </a:tc>
                <a:extLst>
                  <a:ext uri="{0D108BD9-81ED-4DB2-BD59-A6C34878D82A}">
                    <a16:rowId xmlns:a16="http://schemas.microsoft.com/office/drawing/2014/main" val="3057830910"/>
                  </a:ext>
                </a:extLst>
              </a:tr>
              <a:tr h="484557">
                <a:tc>
                  <a:txBody>
                    <a:bodyPr/>
                    <a:lstStyle/>
                    <a:p>
                      <a:pPr marL="0" marR="0">
                        <a:spcBef>
                          <a:spcPts val="0"/>
                        </a:spcBef>
                        <a:spcAft>
                          <a:spcPts val="0"/>
                        </a:spcAft>
                      </a:pPr>
                      <a:r>
                        <a:rPr lang="en-US" sz="1600" b="1">
                          <a:solidFill>
                            <a:schemeClr val="accent6">
                              <a:lumMod val="60000"/>
                              <a:lumOff val="40000"/>
                            </a:schemeClr>
                          </a:solidFill>
                          <a:effectLst/>
                          <a:latin typeface="Calibri" panose="020F0502020204030204" pitchFamily="34" charset="0"/>
                          <a:ea typeface="Calibri" panose="020F0502020204030204" pitchFamily="34" charset="0"/>
                        </a:rPr>
                        <a:t>9. Use Effective Quality Assurance Techniques</a:t>
                      </a:r>
                    </a:p>
                  </a:txBody>
                  <a:tcPr marL="68580" marR="68580" marT="0" marB="0"/>
                </a:tc>
                <a:tc>
                  <a:txBody>
                    <a:bodyPr/>
                    <a:lstStyle/>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All of the Dev Ops Coding Standards</a:t>
                      </a:r>
                    </a:p>
                  </a:txBody>
                  <a:tcPr marL="68580" marR="68580" marT="0" marB="0"/>
                </a:tc>
                <a:tc>
                  <a:txBody>
                    <a:bodyPr/>
                    <a:lstStyle/>
                    <a:p>
                      <a:r>
                        <a:rPr lang="en-US" sz="1400" b="1" dirty="0">
                          <a:solidFill>
                            <a:schemeClr val="accent6">
                              <a:lumMod val="60000"/>
                              <a:lumOff val="40000"/>
                            </a:schemeClr>
                          </a:solidFill>
                        </a:rPr>
                        <a:t>See Document. All  standards included culminate into an effective QA Technique</a:t>
                      </a:r>
                    </a:p>
                  </a:txBody>
                  <a:tcPr/>
                </a:tc>
                <a:extLst>
                  <a:ext uri="{0D108BD9-81ED-4DB2-BD59-A6C34878D82A}">
                    <a16:rowId xmlns:a16="http://schemas.microsoft.com/office/drawing/2014/main" val="516086629"/>
                  </a:ext>
                </a:extLst>
              </a:tr>
              <a:tr h="484557">
                <a:tc>
                  <a:txBody>
                    <a:bodyPr/>
                    <a:lstStyle/>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10. Adopt a Secure Coding Standard</a:t>
                      </a:r>
                    </a:p>
                  </a:txBody>
                  <a:tcPr marL="68580" marR="68580" marT="0" marB="0"/>
                </a:tc>
                <a:tc>
                  <a:txBody>
                    <a:bodyPr/>
                    <a:lstStyle/>
                    <a:p>
                      <a:pPr marL="0" marR="0">
                        <a:spcBef>
                          <a:spcPts val="0"/>
                        </a:spcBef>
                        <a:spcAft>
                          <a:spcPts val="0"/>
                        </a:spcAft>
                      </a:pPr>
                      <a:r>
                        <a:rPr lang="en-US" sz="1600" b="1" dirty="0">
                          <a:solidFill>
                            <a:schemeClr val="accent6">
                              <a:lumMod val="60000"/>
                              <a:lumOff val="40000"/>
                            </a:schemeClr>
                          </a:solidFill>
                          <a:effectLst/>
                          <a:latin typeface="Calibri" panose="020F0502020204030204" pitchFamily="34" charset="0"/>
                          <a:ea typeface="Calibri" panose="020F0502020204030204" pitchFamily="34" charset="0"/>
                        </a:rPr>
                        <a:t>All of the Dev Ops Coding Standards</a:t>
                      </a:r>
                    </a:p>
                  </a:txBody>
                  <a:tcPr marL="68580" marR="68580" marT="0" marB="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1" dirty="0">
                          <a:solidFill>
                            <a:schemeClr val="accent6">
                              <a:lumMod val="60000"/>
                              <a:lumOff val="40000"/>
                            </a:schemeClr>
                          </a:solidFill>
                        </a:rPr>
                        <a:t>See Document. All  standards included culminate into a Secure Coding Standard</a:t>
                      </a:r>
                    </a:p>
                  </a:txBody>
                  <a:tcPr/>
                </a:tc>
                <a:extLst>
                  <a:ext uri="{0D108BD9-81ED-4DB2-BD59-A6C34878D82A}">
                    <a16:rowId xmlns:a16="http://schemas.microsoft.com/office/drawing/2014/main" val="3877317353"/>
                  </a:ext>
                </a:extLst>
              </a:tr>
            </a:tbl>
          </a:graphicData>
        </a:graphic>
      </p:graphicFrame>
      <p:pic>
        <p:nvPicPr>
          <p:cNvPr id="6" name="Audio 5">
            <a:hlinkClick r:id="" action="ppaction://media"/>
            <a:extLst>
              <a:ext uri="{FF2B5EF4-FFF2-40B4-BE49-F238E27FC236}">
                <a16:creationId xmlns:a16="http://schemas.microsoft.com/office/drawing/2014/main" id="{502AEADF-3C49-41EE-B91C-9B3F4550F1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38889121"/>
      </p:ext>
    </p:extLst>
  </p:cSld>
  <p:clrMapOvr>
    <a:masterClrMapping/>
  </p:clrMapOvr>
  <mc:AlternateContent xmlns:mc="http://schemas.openxmlformats.org/markup-compatibility/2006">
    <mc:Choice xmlns:p14="http://schemas.microsoft.com/office/powerpoint/2010/main" Requires="p14">
      <p:transition spd="slow" p14:dur="2000" advTm="25290"/>
    </mc:Choice>
    <mc:Fallback>
      <p:transition spd="slow" advTm="252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B9233-977B-4EE8-9CCC-62E26193DA2E}"/>
              </a:ext>
            </a:extLst>
          </p:cNvPr>
          <p:cNvSpPr>
            <a:spLocks noGrp="1"/>
          </p:cNvSpPr>
          <p:nvPr>
            <p:ph type="title"/>
          </p:nvPr>
        </p:nvSpPr>
        <p:spPr>
          <a:xfrm>
            <a:off x="3394364" y="0"/>
            <a:ext cx="8610600" cy="1293028"/>
          </a:xfrm>
        </p:spPr>
        <p:txBody>
          <a:bodyPr/>
          <a:lstStyle/>
          <a:p>
            <a:r>
              <a:rPr lang="en-US" dirty="0"/>
              <a:t>ENCRYPTION POLICIES</a:t>
            </a:r>
          </a:p>
        </p:txBody>
      </p:sp>
      <p:graphicFrame>
        <p:nvGraphicFramePr>
          <p:cNvPr id="3" name="Table 3">
            <a:extLst>
              <a:ext uri="{FF2B5EF4-FFF2-40B4-BE49-F238E27FC236}">
                <a16:creationId xmlns:a16="http://schemas.microsoft.com/office/drawing/2014/main" id="{C0C1946F-6714-4397-97C0-45BD0EF5996B}"/>
              </a:ext>
            </a:extLst>
          </p:cNvPr>
          <p:cNvGraphicFramePr>
            <a:graphicFrameLocks noGrp="1"/>
          </p:cNvGraphicFramePr>
          <p:nvPr>
            <p:extLst>
              <p:ext uri="{D42A27DB-BD31-4B8C-83A1-F6EECF244321}">
                <p14:modId xmlns:p14="http://schemas.microsoft.com/office/powerpoint/2010/main" val="3350563588"/>
              </p:ext>
            </p:extLst>
          </p:nvPr>
        </p:nvGraphicFramePr>
        <p:xfrm>
          <a:off x="187036" y="872837"/>
          <a:ext cx="12004964" cy="6033369"/>
        </p:xfrm>
        <a:graphic>
          <a:graphicData uri="http://schemas.openxmlformats.org/drawingml/2006/table">
            <a:tbl>
              <a:tblPr firstRow="1" bandRow="1">
                <a:tableStyleId>{802198C4-3087-4945-87E3-76CBB3509B7E}</a:tableStyleId>
              </a:tblPr>
              <a:tblGrid>
                <a:gridCol w="6002482">
                  <a:extLst>
                    <a:ext uri="{9D8B030D-6E8A-4147-A177-3AD203B41FA5}">
                      <a16:colId xmlns:a16="http://schemas.microsoft.com/office/drawing/2014/main" val="4087831466"/>
                    </a:ext>
                  </a:extLst>
                </a:gridCol>
                <a:gridCol w="6002482">
                  <a:extLst>
                    <a:ext uri="{9D8B030D-6E8A-4147-A177-3AD203B41FA5}">
                      <a16:colId xmlns:a16="http://schemas.microsoft.com/office/drawing/2014/main" val="4069078056"/>
                    </a:ext>
                  </a:extLst>
                </a:gridCol>
              </a:tblGrid>
              <a:tr h="1987095">
                <a:tc>
                  <a:txBody>
                    <a:bodyPr/>
                    <a:lstStyle/>
                    <a:p>
                      <a:pPr marL="0" marR="0" algn="ctr">
                        <a:spcBef>
                          <a:spcPts val="0"/>
                        </a:spcBef>
                        <a:spcAft>
                          <a:spcPts val="0"/>
                        </a:spcAft>
                      </a:pPr>
                      <a:r>
                        <a:rPr lang="en-US" sz="3200" b="1" dirty="0">
                          <a:solidFill>
                            <a:schemeClr val="accent6">
                              <a:lumMod val="60000"/>
                              <a:lumOff val="40000"/>
                            </a:schemeClr>
                          </a:solidFill>
                          <a:effectLst/>
                          <a:latin typeface="Calibri" panose="020F0502020204030204" pitchFamily="34" charset="0"/>
                          <a:ea typeface="Calibri" panose="020F0502020204030204" pitchFamily="34" charset="0"/>
                        </a:rPr>
                        <a:t>Encryption in rest</a:t>
                      </a:r>
                    </a:p>
                  </a:txBody>
                  <a:tcPr marL="63500" marR="63500" marT="63500" marB="63500">
                    <a:lnL w="76200" cap="flat" cmpd="sng" algn="ctr">
                      <a:solidFill>
                        <a:srgbClr val="FFFF00"/>
                      </a:solidFill>
                      <a:prstDash val="solid"/>
                      <a:round/>
                      <a:headEnd type="none" w="med" len="med"/>
                      <a:tailEnd type="none" w="med" len="med"/>
                    </a:lnL>
                    <a:lnR w="76200" cap="flat" cmpd="sng" algn="ctr">
                      <a:solidFill>
                        <a:srgbClr val="FFFF00"/>
                      </a:solidFill>
                      <a:prstDash val="solid"/>
                      <a:round/>
                      <a:headEnd type="none" w="med" len="med"/>
                      <a:tailEnd type="none" w="med" len="med"/>
                    </a:lnR>
                    <a:lnT w="76200" cap="flat" cmpd="sng" algn="ctr">
                      <a:solidFill>
                        <a:srgbClr val="FFFF00"/>
                      </a:solidFill>
                      <a:prstDash val="solid"/>
                      <a:round/>
                      <a:headEnd type="none" w="med" len="med"/>
                      <a:tailEnd type="none" w="med" len="med"/>
                    </a:lnT>
                    <a:lnB w="76200" cap="flat" cmpd="sng" algn="ctr">
                      <a:solidFill>
                        <a:srgbClr val="FFFF0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800" b="1" dirty="0">
                          <a:solidFill>
                            <a:schemeClr val="accent6">
                              <a:lumMod val="60000"/>
                              <a:lumOff val="40000"/>
                            </a:schemeClr>
                          </a:solidFill>
                          <a:effectLst/>
                          <a:latin typeface="Calibri" panose="020F0502020204030204" pitchFamily="34" charset="0"/>
                          <a:ea typeface="Calibri" panose="020F0502020204030204" pitchFamily="34" charset="0"/>
                        </a:rPr>
                        <a:t>Data that is encrypted once it is no longer actively in use and is encrypted before it is stored in a system’s memory or on a server. Examples of data at Dev Ops that is encrypted in rest is our employee passwords and employee personal data.. </a:t>
                      </a:r>
                    </a:p>
                  </a:txBody>
                  <a:tcPr marL="63500" marR="63500" marT="63500" marB="63500">
                    <a:lnL w="76200" cap="flat" cmpd="sng" algn="ctr">
                      <a:solidFill>
                        <a:srgbClr val="FFFF00"/>
                      </a:solidFill>
                      <a:prstDash val="solid"/>
                      <a:round/>
                      <a:headEnd type="none" w="med" len="med"/>
                      <a:tailEnd type="none" w="med" len="med"/>
                    </a:lnL>
                    <a:lnR w="76200" cap="flat" cmpd="sng" algn="ctr">
                      <a:solidFill>
                        <a:srgbClr val="FFFF00"/>
                      </a:solidFill>
                      <a:prstDash val="solid"/>
                      <a:round/>
                      <a:headEnd type="none" w="med" len="med"/>
                      <a:tailEnd type="none" w="med" len="med"/>
                    </a:lnR>
                    <a:lnT w="76200" cap="flat" cmpd="sng" algn="ctr">
                      <a:solidFill>
                        <a:srgbClr val="FFFF00"/>
                      </a:solidFill>
                      <a:prstDash val="solid"/>
                      <a:round/>
                      <a:headEnd type="none" w="med" len="med"/>
                      <a:tailEnd type="none" w="med" len="med"/>
                    </a:lnT>
                    <a:lnB w="76200" cap="flat" cmpd="sng" algn="ctr">
                      <a:solidFill>
                        <a:srgbClr val="FFFF0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9663126"/>
                  </a:ext>
                </a:extLst>
              </a:tr>
              <a:tr h="1999034">
                <a:tc>
                  <a:txBody>
                    <a:bodyPr/>
                    <a:lstStyle/>
                    <a:p>
                      <a:pPr marL="0" marR="0" algn="ctr">
                        <a:spcBef>
                          <a:spcPts val="0"/>
                        </a:spcBef>
                        <a:spcAft>
                          <a:spcPts val="0"/>
                        </a:spcAft>
                      </a:pPr>
                      <a:r>
                        <a:rPr lang="en-US" sz="3200" b="1" dirty="0">
                          <a:solidFill>
                            <a:schemeClr val="accent6">
                              <a:lumMod val="60000"/>
                              <a:lumOff val="40000"/>
                            </a:schemeClr>
                          </a:solidFill>
                          <a:effectLst/>
                          <a:latin typeface="Calibri" panose="020F0502020204030204" pitchFamily="34" charset="0"/>
                          <a:ea typeface="Calibri" panose="020F0502020204030204" pitchFamily="34" charset="0"/>
                        </a:rPr>
                        <a:t>Encryption at flight</a:t>
                      </a:r>
                    </a:p>
                  </a:txBody>
                  <a:tcPr marL="63500" marR="63500" marT="63500" marB="63500">
                    <a:lnL w="76200" cap="flat" cmpd="sng" algn="ctr">
                      <a:solidFill>
                        <a:srgbClr val="FFFF00"/>
                      </a:solidFill>
                      <a:prstDash val="solid"/>
                      <a:round/>
                      <a:headEnd type="none" w="med" len="med"/>
                      <a:tailEnd type="none" w="med" len="med"/>
                    </a:lnL>
                    <a:lnR w="76200" cap="flat" cmpd="sng" algn="ctr">
                      <a:solidFill>
                        <a:srgbClr val="FFFF00"/>
                      </a:solidFill>
                      <a:prstDash val="solid"/>
                      <a:round/>
                      <a:headEnd type="none" w="med" len="med"/>
                      <a:tailEnd type="none" w="med" len="med"/>
                    </a:lnR>
                    <a:lnT w="76200" cap="flat" cmpd="sng" algn="ctr">
                      <a:solidFill>
                        <a:srgbClr val="FFFF00"/>
                      </a:solidFill>
                      <a:prstDash val="solid"/>
                      <a:round/>
                      <a:headEnd type="none" w="med" len="med"/>
                      <a:tailEnd type="none" w="med" len="med"/>
                    </a:lnT>
                    <a:lnB w="76200" cap="flat" cmpd="sng" algn="ctr">
                      <a:solidFill>
                        <a:srgbClr val="FFFF0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800" b="1" dirty="0">
                          <a:solidFill>
                            <a:schemeClr val="accent6">
                              <a:lumMod val="60000"/>
                              <a:lumOff val="40000"/>
                            </a:schemeClr>
                          </a:solidFill>
                          <a:effectLst/>
                          <a:latin typeface="Calibri" panose="020F0502020204030204" pitchFamily="34" charset="0"/>
                          <a:ea typeface="Calibri" panose="020F0502020204030204" pitchFamily="34" charset="0"/>
                        </a:rPr>
                        <a:t>Data that is being encrypted before being sent to another network or server. Basically, this type of encryption occurs anytime sensitive data is being sent or transferred. At Dev Ops, we encrypt all sensitive data before sending it anywhere, even within our own company. This practice will ensure that our data is always in a protected state before being sent for other usages.</a:t>
                      </a:r>
                    </a:p>
                  </a:txBody>
                  <a:tcPr marL="63500" marR="63500" marT="63500" marB="63500">
                    <a:lnL w="76200" cap="flat" cmpd="sng" algn="ctr">
                      <a:solidFill>
                        <a:srgbClr val="FFFF00"/>
                      </a:solidFill>
                      <a:prstDash val="solid"/>
                      <a:round/>
                      <a:headEnd type="none" w="med" len="med"/>
                      <a:tailEnd type="none" w="med" len="med"/>
                    </a:lnL>
                    <a:lnR w="76200" cap="flat" cmpd="sng" algn="ctr">
                      <a:solidFill>
                        <a:srgbClr val="FFFF00"/>
                      </a:solidFill>
                      <a:prstDash val="solid"/>
                      <a:round/>
                      <a:headEnd type="none" w="med" len="med"/>
                      <a:tailEnd type="none" w="med" len="med"/>
                    </a:lnR>
                    <a:lnT w="76200" cap="flat" cmpd="sng" algn="ctr">
                      <a:solidFill>
                        <a:srgbClr val="FFFF00"/>
                      </a:solidFill>
                      <a:prstDash val="solid"/>
                      <a:round/>
                      <a:headEnd type="none" w="med" len="med"/>
                      <a:tailEnd type="none" w="med" len="med"/>
                    </a:lnT>
                    <a:lnB w="76200" cap="flat" cmpd="sng" algn="ctr">
                      <a:solidFill>
                        <a:srgbClr val="FFFF0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00046342"/>
                  </a:ext>
                </a:extLst>
              </a:tr>
              <a:tr h="1999034">
                <a:tc>
                  <a:txBody>
                    <a:bodyPr/>
                    <a:lstStyle/>
                    <a:p>
                      <a:pPr marL="0" marR="0" algn="ctr">
                        <a:spcBef>
                          <a:spcPts val="0"/>
                        </a:spcBef>
                        <a:spcAft>
                          <a:spcPts val="0"/>
                        </a:spcAft>
                      </a:pPr>
                      <a:r>
                        <a:rPr lang="en-US" sz="3200" b="1" dirty="0">
                          <a:solidFill>
                            <a:schemeClr val="accent6">
                              <a:lumMod val="60000"/>
                              <a:lumOff val="40000"/>
                            </a:schemeClr>
                          </a:solidFill>
                          <a:effectLst/>
                          <a:latin typeface="Calibri" panose="020F0502020204030204" pitchFamily="34" charset="0"/>
                          <a:ea typeface="Calibri" panose="020F0502020204030204" pitchFamily="34" charset="0"/>
                        </a:rPr>
                        <a:t>Encryption in use</a:t>
                      </a:r>
                    </a:p>
                  </a:txBody>
                  <a:tcPr marL="63500" marR="63500" marT="63500" marB="63500">
                    <a:lnL w="76200" cap="flat" cmpd="sng" algn="ctr">
                      <a:solidFill>
                        <a:srgbClr val="FFFF00"/>
                      </a:solidFill>
                      <a:prstDash val="solid"/>
                      <a:round/>
                      <a:headEnd type="none" w="med" len="med"/>
                      <a:tailEnd type="none" w="med" len="med"/>
                    </a:lnL>
                    <a:lnR w="76200" cap="flat" cmpd="sng" algn="ctr">
                      <a:solidFill>
                        <a:srgbClr val="FFFF00"/>
                      </a:solidFill>
                      <a:prstDash val="solid"/>
                      <a:round/>
                      <a:headEnd type="none" w="med" len="med"/>
                      <a:tailEnd type="none" w="med" len="med"/>
                    </a:lnR>
                    <a:lnT w="76200" cap="flat" cmpd="sng" algn="ctr">
                      <a:solidFill>
                        <a:srgbClr val="FFFF00"/>
                      </a:solidFill>
                      <a:prstDash val="solid"/>
                      <a:round/>
                      <a:headEnd type="none" w="med" len="med"/>
                      <a:tailEnd type="none" w="med" len="med"/>
                    </a:lnT>
                    <a:lnB w="76200" cap="flat" cmpd="sng" algn="ctr">
                      <a:solidFill>
                        <a:srgbClr val="FFFF0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800" b="1" dirty="0">
                          <a:solidFill>
                            <a:schemeClr val="accent6">
                              <a:lumMod val="60000"/>
                              <a:lumOff val="40000"/>
                            </a:schemeClr>
                          </a:solidFill>
                          <a:effectLst/>
                          <a:latin typeface="Calibri" panose="020F0502020204030204" pitchFamily="34" charset="0"/>
                          <a:ea typeface="Calibri" panose="020F0502020204030204" pitchFamily="34" charset="0"/>
                        </a:rPr>
                        <a:t>Data that remains encrypted while it is in use. Examples of how Dev Ops employs encryption in use is while processing financial data and password verification. These types of user data must be always protected, meaning it must be always encrypted. There is a zero-tolerance policy here at Dev Ops for misuse of sensitive data.</a:t>
                      </a:r>
                    </a:p>
                  </a:txBody>
                  <a:tcPr marL="63500" marR="63500" marT="63500" marB="63500">
                    <a:lnL w="76200" cap="flat" cmpd="sng" algn="ctr">
                      <a:solidFill>
                        <a:srgbClr val="FFFF00"/>
                      </a:solidFill>
                      <a:prstDash val="solid"/>
                      <a:round/>
                      <a:headEnd type="none" w="med" len="med"/>
                      <a:tailEnd type="none" w="med" len="med"/>
                    </a:lnL>
                    <a:lnR w="76200" cap="flat" cmpd="sng" algn="ctr">
                      <a:solidFill>
                        <a:srgbClr val="FFFF00"/>
                      </a:solidFill>
                      <a:prstDash val="solid"/>
                      <a:round/>
                      <a:headEnd type="none" w="med" len="med"/>
                      <a:tailEnd type="none" w="med" len="med"/>
                    </a:lnR>
                    <a:lnT w="76200" cap="flat" cmpd="sng" algn="ctr">
                      <a:solidFill>
                        <a:srgbClr val="FFFF00"/>
                      </a:solidFill>
                      <a:prstDash val="solid"/>
                      <a:round/>
                      <a:headEnd type="none" w="med" len="med"/>
                      <a:tailEnd type="none" w="med" len="med"/>
                    </a:lnT>
                    <a:lnB w="76200" cap="flat" cmpd="sng" algn="ctr">
                      <a:solidFill>
                        <a:srgbClr val="FFFF0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75372592"/>
                  </a:ext>
                </a:extLst>
              </a:tr>
            </a:tbl>
          </a:graphicData>
        </a:graphic>
      </p:graphicFrame>
      <p:pic>
        <p:nvPicPr>
          <p:cNvPr id="4" name="Audio 3">
            <a:hlinkClick r:id="" action="ppaction://media"/>
            <a:extLst>
              <a:ext uri="{FF2B5EF4-FFF2-40B4-BE49-F238E27FC236}">
                <a16:creationId xmlns:a16="http://schemas.microsoft.com/office/drawing/2014/main" id="{2B171CFB-5B18-4D30-86AE-51078C4D965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14228517"/>
      </p:ext>
    </p:extLst>
  </p:cSld>
  <p:clrMapOvr>
    <a:masterClrMapping/>
  </p:clrMapOvr>
  <mc:AlternateContent xmlns:mc="http://schemas.openxmlformats.org/markup-compatibility/2006">
    <mc:Choice xmlns:p14="http://schemas.microsoft.com/office/powerpoint/2010/main" Requires="p14">
      <p:transition spd="slow" p14:dur="2000" advTm="62667"/>
    </mc:Choice>
    <mc:Fallback>
      <p:transition spd="slow" advTm="626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2229A-885D-4899-BE74-4718BB14C951}"/>
              </a:ext>
            </a:extLst>
          </p:cNvPr>
          <p:cNvSpPr>
            <a:spLocks noGrp="1"/>
          </p:cNvSpPr>
          <p:nvPr>
            <p:ph type="title"/>
          </p:nvPr>
        </p:nvSpPr>
        <p:spPr>
          <a:xfrm>
            <a:off x="3311236" y="0"/>
            <a:ext cx="8610600" cy="935181"/>
          </a:xfrm>
        </p:spPr>
        <p:txBody>
          <a:bodyPr/>
          <a:lstStyle/>
          <a:p>
            <a:r>
              <a:rPr lang="en-US" dirty="0"/>
              <a:t>TRIPLE-A POLICIES</a:t>
            </a:r>
          </a:p>
        </p:txBody>
      </p:sp>
      <p:graphicFrame>
        <p:nvGraphicFramePr>
          <p:cNvPr id="3" name="Table 3">
            <a:extLst>
              <a:ext uri="{FF2B5EF4-FFF2-40B4-BE49-F238E27FC236}">
                <a16:creationId xmlns:a16="http://schemas.microsoft.com/office/drawing/2014/main" id="{A358C2F7-347D-480F-AA73-010E16208E8F}"/>
              </a:ext>
            </a:extLst>
          </p:cNvPr>
          <p:cNvGraphicFramePr>
            <a:graphicFrameLocks noGrp="1"/>
          </p:cNvGraphicFramePr>
          <p:nvPr>
            <p:extLst>
              <p:ext uri="{D42A27DB-BD31-4B8C-83A1-F6EECF244321}">
                <p14:modId xmlns:p14="http://schemas.microsoft.com/office/powerpoint/2010/main" val="3045348051"/>
              </p:ext>
            </p:extLst>
          </p:nvPr>
        </p:nvGraphicFramePr>
        <p:xfrm>
          <a:off x="270164" y="791984"/>
          <a:ext cx="11651672" cy="6066016"/>
        </p:xfrm>
        <a:graphic>
          <a:graphicData uri="http://schemas.openxmlformats.org/drawingml/2006/table">
            <a:tbl>
              <a:tblPr firstRow="1" bandRow="1">
                <a:tableStyleId>{802198C4-3087-4945-87E3-76CBB3509B7E}</a:tableStyleId>
              </a:tblPr>
              <a:tblGrid>
                <a:gridCol w="5825836">
                  <a:extLst>
                    <a:ext uri="{9D8B030D-6E8A-4147-A177-3AD203B41FA5}">
                      <a16:colId xmlns:a16="http://schemas.microsoft.com/office/drawing/2014/main" val="3331962216"/>
                    </a:ext>
                  </a:extLst>
                </a:gridCol>
                <a:gridCol w="5825836">
                  <a:extLst>
                    <a:ext uri="{9D8B030D-6E8A-4147-A177-3AD203B41FA5}">
                      <a16:colId xmlns:a16="http://schemas.microsoft.com/office/drawing/2014/main" val="802355369"/>
                    </a:ext>
                  </a:extLst>
                </a:gridCol>
              </a:tblGrid>
              <a:tr h="2245856">
                <a:tc>
                  <a:txBody>
                    <a:bodyPr/>
                    <a:lstStyle/>
                    <a:p>
                      <a:pPr marL="0" marR="0" algn="ctr">
                        <a:spcBef>
                          <a:spcPts val="0"/>
                        </a:spcBef>
                        <a:spcAft>
                          <a:spcPts val="0"/>
                        </a:spcAft>
                      </a:pPr>
                      <a:r>
                        <a:rPr lang="en-US" sz="3200" b="1" dirty="0">
                          <a:solidFill>
                            <a:schemeClr val="accent6">
                              <a:lumMod val="60000"/>
                              <a:lumOff val="40000"/>
                            </a:schemeClr>
                          </a:solidFill>
                          <a:effectLst/>
                          <a:latin typeface="Calibri" panose="020F0502020204030204" pitchFamily="34" charset="0"/>
                          <a:ea typeface="Calibri" panose="020F0502020204030204" pitchFamily="34" charset="0"/>
                        </a:rPr>
                        <a:t>Authentication</a:t>
                      </a:r>
                    </a:p>
                  </a:txBody>
                  <a:tcPr marL="63500" marR="63500" marT="63500" marB="63500"/>
                </a:tc>
                <a:tc>
                  <a:txBody>
                    <a:bodyPr/>
                    <a:lstStyle/>
                    <a:p>
                      <a:pPr marL="0" marR="0" algn="l">
                        <a:spcBef>
                          <a:spcPts val="0"/>
                        </a:spcBef>
                        <a:spcAft>
                          <a:spcPts val="0"/>
                        </a:spcAft>
                      </a:pPr>
                      <a:r>
                        <a:rPr lang="en-US" sz="1800" b="1" dirty="0">
                          <a:solidFill>
                            <a:schemeClr val="accent6">
                              <a:lumMod val="60000"/>
                              <a:lumOff val="40000"/>
                            </a:schemeClr>
                          </a:solidFill>
                          <a:effectLst/>
                          <a:latin typeface="Calibri" panose="020F0502020204030204" pitchFamily="34" charset="0"/>
                          <a:ea typeface="Calibri" panose="020F0502020204030204" pitchFamily="34" charset="0"/>
                        </a:rPr>
                        <a:t>Authentication is the act of verifying and validating all user and employee input data. All usernames, passwords, emails, and security questions must be authenticated before granting access to a Dev Ops public or private program or system. In the case of remote use, the network that is requesting access must be fully authenticated before being granted access. </a:t>
                      </a:r>
                    </a:p>
                  </a:txBody>
                  <a:tcPr marL="63500" marR="63500" marT="63500" marB="63500"/>
                </a:tc>
                <a:extLst>
                  <a:ext uri="{0D108BD9-81ED-4DB2-BD59-A6C34878D82A}">
                    <a16:rowId xmlns:a16="http://schemas.microsoft.com/office/drawing/2014/main" val="1107622326"/>
                  </a:ext>
                </a:extLst>
              </a:tr>
              <a:tr h="2245856">
                <a:tc>
                  <a:txBody>
                    <a:bodyPr/>
                    <a:lstStyle/>
                    <a:p>
                      <a:pPr marL="0" marR="0" algn="ctr">
                        <a:spcBef>
                          <a:spcPts val="0"/>
                        </a:spcBef>
                        <a:spcAft>
                          <a:spcPts val="0"/>
                        </a:spcAft>
                      </a:pPr>
                      <a:r>
                        <a:rPr lang="en-US" sz="3200" b="1" dirty="0">
                          <a:solidFill>
                            <a:schemeClr val="accent6">
                              <a:lumMod val="60000"/>
                              <a:lumOff val="40000"/>
                            </a:schemeClr>
                          </a:solidFill>
                          <a:effectLst/>
                          <a:latin typeface="Calibri" panose="020F0502020204030204" pitchFamily="34" charset="0"/>
                          <a:ea typeface="Calibri" panose="020F0502020204030204" pitchFamily="34" charset="0"/>
                        </a:rPr>
                        <a:t>Authorization</a:t>
                      </a:r>
                    </a:p>
                  </a:txBody>
                  <a:tcPr marL="63500" marR="63500" marT="63500" marB="63500"/>
                </a:tc>
                <a:tc>
                  <a:txBody>
                    <a:bodyPr/>
                    <a:lstStyle/>
                    <a:p>
                      <a:pPr marL="0" marR="0">
                        <a:spcBef>
                          <a:spcPts val="0"/>
                        </a:spcBef>
                        <a:spcAft>
                          <a:spcPts val="0"/>
                        </a:spcAft>
                      </a:pPr>
                      <a:r>
                        <a:rPr lang="en-US" sz="1800" b="1" dirty="0">
                          <a:solidFill>
                            <a:schemeClr val="accent6">
                              <a:lumMod val="60000"/>
                              <a:lumOff val="40000"/>
                            </a:schemeClr>
                          </a:solidFill>
                          <a:effectLst/>
                          <a:latin typeface="Calibri" panose="020F0502020204030204" pitchFamily="34" charset="0"/>
                          <a:ea typeface="Calibri" panose="020F0502020204030204" pitchFamily="34" charset="0"/>
                        </a:rPr>
                        <a:t>A user must provide authorization before having access to any private or public Dev Ops system or program. Internal authorization can only be granted by upper management and Human Resources depending on the level of authorization. We follow the principle of least privilege here at Dev Ops, which ensures that no one is granted access for more than what is required to do their necessary tasks. </a:t>
                      </a:r>
                    </a:p>
                  </a:txBody>
                  <a:tcPr marL="63500" marR="63500" marT="63500" marB="63500"/>
                </a:tc>
                <a:extLst>
                  <a:ext uri="{0D108BD9-81ED-4DB2-BD59-A6C34878D82A}">
                    <a16:rowId xmlns:a16="http://schemas.microsoft.com/office/drawing/2014/main" val="248809353"/>
                  </a:ext>
                </a:extLst>
              </a:tr>
              <a:tr h="1285634">
                <a:tc>
                  <a:txBody>
                    <a:bodyPr/>
                    <a:lstStyle/>
                    <a:p>
                      <a:pPr marL="0" marR="0" algn="ctr">
                        <a:spcBef>
                          <a:spcPts val="0"/>
                        </a:spcBef>
                        <a:spcAft>
                          <a:spcPts val="0"/>
                        </a:spcAft>
                      </a:pPr>
                      <a:r>
                        <a:rPr lang="en-US" sz="3200" b="1" dirty="0">
                          <a:solidFill>
                            <a:schemeClr val="accent6">
                              <a:lumMod val="60000"/>
                              <a:lumOff val="40000"/>
                            </a:schemeClr>
                          </a:solidFill>
                          <a:effectLst/>
                          <a:latin typeface="Calibri" panose="020F0502020204030204" pitchFamily="34" charset="0"/>
                          <a:ea typeface="Calibri" panose="020F0502020204030204" pitchFamily="34" charset="0"/>
                        </a:rPr>
                        <a:t>Accounting</a:t>
                      </a:r>
                    </a:p>
                  </a:txBody>
                  <a:tcPr marL="63500" marR="63500" marT="63500" marB="63500"/>
                </a:tc>
                <a:tc>
                  <a:txBody>
                    <a:bodyPr/>
                    <a:lstStyle/>
                    <a:p>
                      <a:pPr marL="0" marR="0">
                        <a:spcBef>
                          <a:spcPts val="0"/>
                        </a:spcBef>
                        <a:spcAft>
                          <a:spcPts val="0"/>
                        </a:spcAft>
                      </a:pPr>
                      <a:r>
                        <a:rPr lang="en-US" sz="1800" b="1" dirty="0">
                          <a:solidFill>
                            <a:schemeClr val="accent6">
                              <a:lumMod val="60000"/>
                              <a:lumOff val="40000"/>
                            </a:schemeClr>
                          </a:solidFill>
                          <a:effectLst/>
                          <a:latin typeface="Calibri" panose="020F0502020204030204" pitchFamily="34" charset="0"/>
                          <a:ea typeface="Calibri" panose="020F0502020204030204" pitchFamily="34" charset="0"/>
                        </a:rPr>
                        <a:t>Accounting is an important protocol that is also strictly enforced at Dev Ops. Accounting ensures that the right people are granted access while the wrong people are not: each user and employee account is accounted for and have the correct level of access. </a:t>
                      </a:r>
                    </a:p>
                  </a:txBody>
                  <a:tcPr marL="63500" marR="63500" marT="63500" marB="63500"/>
                </a:tc>
                <a:extLst>
                  <a:ext uri="{0D108BD9-81ED-4DB2-BD59-A6C34878D82A}">
                    <a16:rowId xmlns:a16="http://schemas.microsoft.com/office/drawing/2014/main" val="3290938015"/>
                  </a:ext>
                </a:extLst>
              </a:tr>
            </a:tbl>
          </a:graphicData>
        </a:graphic>
      </p:graphicFrame>
      <p:pic>
        <p:nvPicPr>
          <p:cNvPr id="4" name="Audio 3">
            <a:hlinkClick r:id="" action="ppaction://media"/>
            <a:extLst>
              <a:ext uri="{FF2B5EF4-FFF2-40B4-BE49-F238E27FC236}">
                <a16:creationId xmlns:a16="http://schemas.microsoft.com/office/drawing/2014/main" id="{606D1FD9-207F-46F7-9253-E67B378110C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15240942"/>
      </p:ext>
    </p:extLst>
  </p:cSld>
  <p:clrMapOvr>
    <a:masterClrMapping/>
  </p:clrMapOvr>
  <mc:AlternateContent xmlns:mc="http://schemas.openxmlformats.org/markup-compatibility/2006">
    <mc:Choice xmlns:p14="http://schemas.microsoft.com/office/powerpoint/2010/main" Requires="p14">
      <p:transition spd="slow" p14:dur="2000" advTm="81038"/>
    </mc:Choice>
    <mc:Fallback>
      <p:transition spd="slow" advTm="81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C97CD-0526-41EB-873D-EA1ABC5A2E39}"/>
              </a:ext>
            </a:extLst>
          </p:cNvPr>
          <p:cNvSpPr>
            <a:spLocks noGrp="1"/>
          </p:cNvSpPr>
          <p:nvPr>
            <p:ph type="title"/>
          </p:nvPr>
        </p:nvSpPr>
        <p:spPr>
          <a:xfrm>
            <a:off x="1790700" y="201665"/>
            <a:ext cx="8610600" cy="1293028"/>
          </a:xfrm>
        </p:spPr>
        <p:txBody>
          <a:bodyPr/>
          <a:lstStyle/>
          <a:p>
            <a:pPr algn="ctr"/>
            <a:r>
              <a:rPr lang="en-US" dirty="0"/>
              <a:t>Unit Testing: Guarding Against Invalid Input</a:t>
            </a:r>
          </a:p>
        </p:txBody>
      </p:sp>
      <p:sp>
        <p:nvSpPr>
          <p:cNvPr id="3" name="Rectangle 2">
            <a:extLst>
              <a:ext uri="{FF2B5EF4-FFF2-40B4-BE49-F238E27FC236}">
                <a16:creationId xmlns:a16="http://schemas.microsoft.com/office/drawing/2014/main" id="{8CDD2AFF-5764-47D1-ABAB-C152D7BE29F8}"/>
              </a:ext>
            </a:extLst>
          </p:cNvPr>
          <p:cNvSpPr/>
          <p:nvPr/>
        </p:nvSpPr>
        <p:spPr>
          <a:xfrm>
            <a:off x="331176" y="1494693"/>
            <a:ext cx="11556023" cy="516164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3200" dirty="0">
                <a:solidFill>
                  <a:schemeClr val="accent6">
                    <a:lumMod val="60000"/>
                    <a:lumOff val="40000"/>
                  </a:schemeClr>
                </a:solidFill>
              </a:rPr>
              <a:t>A Simple Task Service Program :</a:t>
            </a:r>
          </a:p>
          <a:p>
            <a:pPr algn="ctr"/>
            <a:endParaRPr lang="en-US" sz="2800" dirty="0">
              <a:solidFill>
                <a:schemeClr val="accent3">
                  <a:lumMod val="60000"/>
                  <a:lumOff val="40000"/>
                </a:schemeClr>
              </a:solidFill>
            </a:endParaRPr>
          </a:p>
          <a:p>
            <a:pPr marL="457200" indent="-457200">
              <a:lnSpc>
                <a:spcPct val="150000"/>
              </a:lnSpc>
              <a:buClr>
                <a:srgbClr val="FFC000"/>
              </a:buClr>
              <a:buSzPct val="150000"/>
              <a:buFont typeface="Wingdings" panose="05000000000000000000" pitchFamily="2" charset="2"/>
              <a:buChar char="Ø"/>
            </a:pPr>
            <a:r>
              <a:rPr lang="en-US" sz="2400" dirty="0">
                <a:solidFill>
                  <a:schemeClr val="accent3">
                    <a:lumMod val="60000"/>
                    <a:lumOff val="40000"/>
                  </a:schemeClr>
                </a:solidFill>
              </a:rPr>
              <a:t>This program is centered around user input; so, allowing improper user input can have disastrous consequences .</a:t>
            </a:r>
          </a:p>
          <a:p>
            <a:pPr marL="457200" indent="-457200">
              <a:lnSpc>
                <a:spcPct val="150000"/>
              </a:lnSpc>
              <a:buClr>
                <a:srgbClr val="FFC000"/>
              </a:buClr>
              <a:buSzPct val="150000"/>
              <a:buFont typeface="Wingdings" panose="05000000000000000000" pitchFamily="2" charset="2"/>
              <a:buChar char="Ø"/>
            </a:pPr>
            <a:r>
              <a:rPr lang="en-US" sz="2400" dirty="0">
                <a:solidFill>
                  <a:schemeClr val="accent3">
                    <a:lumMod val="60000"/>
                    <a:lumOff val="40000"/>
                  </a:schemeClr>
                </a:solidFill>
              </a:rPr>
              <a:t>The  user input for this program was limited regarding  its length as well as its contents. </a:t>
            </a:r>
          </a:p>
          <a:p>
            <a:pPr marL="457200" indent="-457200">
              <a:lnSpc>
                <a:spcPct val="150000"/>
              </a:lnSpc>
              <a:buClr>
                <a:srgbClr val="FFC000"/>
              </a:buClr>
              <a:buSzPct val="150000"/>
              <a:buFont typeface="Wingdings" panose="05000000000000000000" pitchFamily="2" charset="2"/>
              <a:buChar char="Ø"/>
            </a:pPr>
            <a:r>
              <a:rPr lang="en-US" sz="2400" dirty="0">
                <a:solidFill>
                  <a:schemeClr val="accent3">
                    <a:lumMod val="60000"/>
                    <a:lumOff val="40000"/>
                  </a:schemeClr>
                </a:solidFill>
              </a:rPr>
              <a:t>Unit Tests were then created to test the programs vulnerabilities with Line Coverage of 100%. </a:t>
            </a:r>
          </a:p>
          <a:p>
            <a:pPr marL="457200" indent="-457200">
              <a:lnSpc>
                <a:spcPct val="150000"/>
              </a:lnSpc>
              <a:buClr>
                <a:srgbClr val="FFC000"/>
              </a:buClr>
              <a:buSzPct val="150000"/>
              <a:buFont typeface="Wingdings" panose="05000000000000000000" pitchFamily="2" charset="2"/>
              <a:buChar char="Ø"/>
            </a:pPr>
            <a:r>
              <a:rPr lang="en-US" sz="2400" dirty="0">
                <a:solidFill>
                  <a:schemeClr val="accent3">
                    <a:lumMod val="60000"/>
                    <a:lumOff val="40000"/>
                  </a:schemeClr>
                </a:solidFill>
              </a:rPr>
              <a:t>Assert statements were used to ensure the correct errors were thrown when improper input was entered into the program.  </a:t>
            </a:r>
          </a:p>
        </p:txBody>
      </p:sp>
      <p:pic>
        <p:nvPicPr>
          <p:cNvPr id="4" name="Audio 3">
            <a:hlinkClick r:id="" action="ppaction://media"/>
            <a:extLst>
              <a:ext uri="{FF2B5EF4-FFF2-40B4-BE49-F238E27FC236}">
                <a16:creationId xmlns:a16="http://schemas.microsoft.com/office/drawing/2014/main" id="{17C5C0EA-C411-4AF7-9FB5-65263D53A19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41679394"/>
      </p:ext>
    </p:extLst>
  </p:cSld>
  <p:clrMapOvr>
    <a:masterClrMapping/>
  </p:clrMapOvr>
  <mc:AlternateContent xmlns:mc="http://schemas.openxmlformats.org/markup-compatibility/2006">
    <mc:Choice xmlns:p14="http://schemas.microsoft.com/office/powerpoint/2010/main" Requires="p14">
      <p:transition spd="slow" p14:dur="2000" advTm="30356"/>
    </mc:Choice>
    <mc:Fallback>
      <p:transition spd="slow" advTm="303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4DCDE-2E68-4653-898E-EFAF2AAA4965}"/>
              </a:ext>
            </a:extLst>
          </p:cNvPr>
          <p:cNvSpPr>
            <a:spLocks noGrp="1"/>
          </p:cNvSpPr>
          <p:nvPr>
            <p:ph type="title"/>
          </p:nvPr>
        </p:nvSpPr>
        <p:spPr>
          <a:xfrm>
            <a:off x="1790700" y="0"/>
            <a:ext cx="8610600" cy="1293028"/>
          </a:xfrm>
        </p:spPr>
        <p:txBody>
          <a:bodyPr/>
          <a:lstStyle/>
          <a:p>
            <a:pPr algn="ctr"/>
            <a:r>
              <a:rPr lang="en-US" dirty="0"/>
              <a:t>Unit Testing: Code For Invalid Input Unit Test </a:t>
            </a:r>
          </a:p>
        </p:txBody>
      </p:sp>
      <p:pic>
        <p:nvPicPr>
          <p:cNvPr id="4" name="Picture 3" descr="Graphical user interface, text, application, email&#10;&#10;Description automatically generated">
            <a:extLst>
              <a:ext uri="{FF2B5EF4-FFF2-40B4-BE49-F238E27FC236}">
                <a16:creationId xmlns:a16="http://schemas.microsoft.com/office/drawing/2014/main" id="{B4F4675C-5384-4C9A-BFBE-4D489F90E53F}"/>
              </a:ext>
            </a:extLst>
          </p:cNvPr>
          <p:cNvPicPr>
            <a:picLocks noChangeAspect="1"/>
          </p:cNvPicPr>
          <p:nvPr/>
        </p:nvPicPr>
        <p:blipFill rotWithShape="1">
          <a:blip r:embed="rId5"/>
          <a:srcRect l="4808" r="17885" b="17948"/>
          <a:stretch/>
        </p:blipFill>
        <p:spPr>
          <a:xfrm>
            <a:off x="820615" y="1293029"/>
            <a:ext cx="10808677" cy="5365680"/>
          </a:xfrm>
          <a:prstGeom prst="rect">
            <a:avLst/>
          </a:prstGeom>
        </p:spPr>
      </p:pic>
      <p:pic>
        <p:nvPicPr>
          <p:cNvPr id="3" name="Audio 2">
            <a:hlinkClick r:id="" action="ppaction://media"/>
            <a:extLst>
              <a:ext uri="{FF2B5EF4-FFF2-40B4-BE49-F238E27FC236}">
                <a16:creationId xmlns:a16="http://schemas.microsoft.com/office/drawing/2014/main" id="{32D90B13-B220-4BBF-AF71-71913C02082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49977955"/>
      </p:ext>
    </p:extLst>
  </p:cSld>
  <p:clrMapOvr>
    <a:masterClrMapping/>
  </p:clrMapOvr>
  <mc:AlternateContent xmlns:mc="http://schemas.openxmlformats.org/markup-compatibility/2006">
    <mc:Choice xmlns:p14="http://schemas.microsoft.com/office/powerpoint/2010/main" Requires="p14">
      <p:transition spd="slow" p14:dur="2000" advTm="25597"/>
    </mc:Choice>
    <mc:Fallback>
      <p:transition spd="slow" advTm="255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6BBA5-38F5-4DEA-943C-576EA142F09C}"/>
              </a:ext>
            </a:extLst>
          </p:cNvPr>
          <p:cNvSpPr>
            <a:spLocks noGrp="1"/>
          </p:cNvSpPr>
          <p:nvPr>
            <p:ph type="title"/>
          </p:nvPr>
        </p:nvSpPr>
        <p:spPr>
          <a:xfrm>
            <a:off x="1116622" y="-164124"/>
            <a:ext cx="9958754" cy="1861596"/>
          </a:xfrm>
        </p:spPr>
        <p:txBody>
          <a:bodyPr/>
          <a:lstStyle/>
          <a:p>
            <a:pPr algn="ctr"/>
            <a:r>
              <a:rPr lang="en-US" dirty="0"/>
              <a:t>Unit Testing: Testing Against Invalid Input Results</a:t>
            </a:r>
          </a:p>
        </p:txBody>
      </p:sp>
      <p:pic>
        <p:nvPicPr>
          <p:cNvPr id="4" name="Picture 3" descr="Graphical user interface, text, application, email&#10;&#10;Description automatically generated">
            <a:extLst>
              <a:ext uri="{FF2B5EF4-FFF2-40B4-BE49-F238E27FC236}">
                <a16:creationId xmlns:a16="http://schemas.microsoft.com/office/drawing/2014/main" id="{0A0514FD-9172-460E-98FF-ACC4EFA9B4B9}"/>
              </a:ext>
            </a:extLst>
          </p:cNvPr>
          <p:cNvPicPr>
            <a:picLocks noChangeAspect="1"/>
          </p:cNvPicPr>
          <p:nvPr/>
        </p:nvPicPr>
        <p:blipFill rotWithShape="1">
          <a:blip r:embed="rId5"/>
          <a:srcRect l="5303" r="18316" b="46325"/>
          <a:stretch/>
        </p:blipFill>
        <p:spPr>
          <a:xfrm>
            <a:off x="502658" y="1697472"/>
            <a:ext cx="11186681" cy="4773666"/>
          </a:xfrm>
          <a:prstGeom prst="rect">
            <a:avLst/>
          </a:prstGeom>
        </p:spPr>
      </p:pic>
      <p:pic>
        <p:nvPicPr>
          <p:cNvPr id="3" name="Audio 2">
            <a:hlinkClick r:id="" action="ppaction://media"/>
            <a:extLst>
              <a:ext uri="{FF2B5EF4-FFF2-40B4-BE49-F238E27FC236}">
                <a16:creationId xmlns:a16="http://schemas.microsoft.com/office/drawing/2014/main" id="{3825704F-20CD-40F2-B652-4F440D4DF45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52368176"/>
      </p:ext>
    </p:extLst>
  </p:cSld>
  <p:clrMapOvr>
    <a:masterClrMapping/>
  </p:clrMapOvr>
  <mc:AlternateContent xmlns:mc="http://schemas.openxmlformats.org/markup-compatibility/2006">
    <mc:Choice xmlns:p14="http://schemas.microsoft.com/office/powerpoint/2010/main" Requires="p14">
      <p:transition spd="slow" p14:dur="2000" advTm="28448"/>
    </mc:Choice>
    <mc:Fallback>
      <p:transition spd="slow" advTm="28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purl.org/dc/elements/1.1/"/>
    <ds:schemaRef ds:uri="http://schemas.microsoft.com/office/2006/documentManagement/types"/>
    <ds:schemaRef ds:uri="http://purl.org/dc/terms/"/>
    <ds:schemaRef ds:uri="http://schemas.microsoft.com/office/infopath/2007/PartnerControls"/>
    <ds:schemaRef ds:uri="http://purl.org/dc/dcmitype/"/>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221</TotalTime>
  <Words>1414</Words>
  <Application>Microsoft Office PowerPoint</Application>
  <PresentationFormat>Widescreen</PresentationFormat>
  <Paragraphs>118</Paragraphs>
  <Slides>15</Slides>
  <Notes>10</Notes>
  <HiddenSlides>0</HiddenSlides>
  <MMClips>14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Century Gothic</vt:lpstr>
      <vt:lpstr>Calibri</vt:lpstr>
      <vt:lpstr>Cooper Black</vt:lpstr>
      <vt:lpstr>Wingdings</vt:lpstr>
      <vt:lpstr>Arial</vt:lpstr>
      <vt:lpstr>Times New Roman</vt:lpstr>
      <vt:lpstr>Vapor Trail</vt:lpstr>
      <vt:lpstr>Green Pace</vt:lpstr>
      <vt:lpstr>OVERVIEW: DEFENSE IN DEPTH</vt:lpstr>
      <vt:lpstr>THREATS MATRIX</vt:lpstr>
      <vt:lpstr>10 Principles</vt:lpstr>
      <vt:lpstr>ENCRYPTION POLICIES</vt:lpstr>
      <vt:lpstr>TRIPLE-A POLICIES</vt:lpstr>
      <vt:lpstr>Unit Testing: Guarding Against Invalid Input</vt:lpstr>
      <vt:lpstr>Unit Testing: Code For Invalid Input Unit Test </vt:lpstr>
      <vt:lpstr>Unit Testing: Testing Against Invalid Input Results</vt:lpstr>
      <vt:lpstr>AUTOMATION SUMMARY</vt:lpstr>
      <vt:lpstr>TOOLS</vt:lpstr>
      <vt:lpstr>RISKS AND BENEFITS</vt:lpstr>
      <vt:lpstr>RECOMMENDATIONS</vt:lpstr>
      <vt:lpstr>Final Thoughts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Pace</dc:title>
  <dc:creator>Kathy Shields</dc:creator>
  <cp:lastModifiedBy>jackie woods</cp:lastModifiedBy>
  <cp:revision>21</cp:revision>
  <dcterms:created xsi:type="dcterms:W3CDTF">2020-08-19T17:59:24Z</dcterms:created>
  <dcterms:modified xsi:type="dcterms:W3CDTF">2021-12-19T17:19:06Z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